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681" r:id="rId5"/>
    <p:sldMasterId id="2147483747" r:id="rId6"/>
  </p:sldMasterIdLst>
  <p:notesMasterIdLst>
    <p:notesMasterId r:id="rId21"/>
  </p:notesMasterIdLst>
  <p:sldIdLst>
    <p:sldId id="256" r:id="rId7"/>
    <p:sldId id="1402" r:id="rId8"/>
    <p:sldId id="270" r:id="rId9"/>
    <p:sldId id="1470" r:id="rId10"/>
    <p:sldId id="1477" r:id="rId11"/>
    <p:sldId id="1476" r:id="rId12"/>
    <p:sldId id="1487" r:id="rId13"/>
    <p:sldId id="1488" r:id="rId14"/>
    <p:sldId id="1489" r:id="rId15"/>
    <p:sldId id="1490" r:id="rId16"/>
    <p:sldId id="1485" r:id="rId17"/>
    <p:sldId id="1480" r:id="rId18"/>
    <p:sldId id="1478" r:id="rId19"/>
    <p:sldId id="1491" r:id="rId20"/>
  </p:sldIdLst>
  <p:sldSz cx="12192000" cy="6858000"/>
  <p:notesSz cx="6858000" cy="9144000"/>
  <p:embeddedFontLst>
    <p:embeddedFont>
      <p:font typeface="Flex 70" panose="020B0604020202020204" charset="0"/>
      <p:regular r:id="rId22"/>
      <p:italic r:id="rId23"/>
    </p:embeddedFont>
    <p:embeddedFont>
      <p:font typeface="Flex 90 Bold" panose="020B0604020202020204" charset="0"/>
      <p:bold r:id="rId24"/>
      <p:italic r:id="rId25"/>
      <p:boldItalic r:id="rId26"/>
    </p:embeddedFont>
    <p:embeddedFont>
      <p:font typeface="Flex Display 100 Black" panose="020B0604020202020204" charset="0"/>
      <p:regular r:id="rId27"/>
      <p:bold r:id="rId28"/>
      <p:italic r:id="rId29"/>
      <p:boldItalic r:id="rId30"/>
    </p:embeddedFont>
    <p:embeddedFont>
      <p:font typeface="Flex Display 60" panose="020B0604020202020204" charset="0"/>
      <p:regular r:id="rId31"/>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0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4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2.fntdata"/><Relationship Id="rId28" Type="http://schemas.openxmlformats.org/officeDocument/2006/relationships/font" Target="fonts/font7.fntdata"/><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Rundgren" userId="9cd5b114-1709-417e-bf74-a67f12de5aa5" providerId="ADAL" clId="{BBE26604-0C9E-49C2-BC4D-6DF67BB0E507}"/>
    <pc:docChg chg="modSld">
      <pc:chgData name="Mikael Rundgren" userId="9cd5b114-1709-417e-bf74-a67f12de5aa5" providerId="ADAL" clId="{BBE26604-0C9E-49C2-BC4D-6DF67BB0E507}" dt="2026-05-20T10:22:45.344" v="2" actId="20577"/>
      <pc:docMkLst>
        <pc:docMk/>
      </pc:docMkLst>
      <pc:sldChg chg="modSp mod">
        <pc:chgData name="Mikael Rundgren" userId="9cd5b114-1709-417e-bf74-a67f12de5aa5" providerId="ADAL" clId="{BBE26604-0C9E-49C2-BC4D-6DF67BB0E507}" dt="2026-05-20T10:22:45.344" v="2" actId="20577"/>
        <pc:sldMkLst>
          <pc:docMk/>
          <pc:sldMk cId="440068590" sldId="256"/>
        </pc:sldMkLst>
        <pc:spChg chg="mod">
          <ac:chgData name="Mikael Rundgren" userId="9cd5b114-1709-417e-bf74-a67f12de5aa5" providerId="ADAL" clId="{BBE26604-0C9E-49C2-BC4D-6DF67BB0E507}" dt="2026-05-20T10:22:45.344" v="2" actId="20577"/>
          <ac:spMkLst>
            <pc:docMk/>
            <pc:sldMk cId="440068590" sldId="256"/>
            <ac:spMk id="2" creationId="{85554386-09F9-4540-86CC-A55AD40557C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96994-99EB-1242-AEF0-7A57D5B0A9F1}" type="datetimeFigureOut">
              <a:rPr lang="sv-SE" smtClean="0"/>
              <a:t>2026-05-20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D22CC-A85D-B24E-8276-DE0B44440930}" type="slidenum">
              <a:rPr lang="sv-SE" smtClean="0"/>
              <a:t>‹#›</a:t>
            </a:fld>
            <a:endParaRPr lang="sv-SE"/>
          </a:p>
        </p:txBody>
      </p:sp>
    </p:spTree>
    <p:extLst>
      <p:ext uri="{BB962C8B-B14F-4D97-AF65-F5344CB8AC3E}">
        <p14:creationId xmlns:p14="http://schemas.microsoft.com/office/powerpoint/2010/main" val="2249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1D22CC-A85D-B24E-8276-DE0B4444093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8159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81D22CC-A85D-B24E-8276-DE0B44440930}" type="slidenum">
              <a:rPr lang="sv-SE" smtClean="0"/>
              <a:t>3</a:t>
            </a:fld>
            <a:endParaRPr lang="sv-SE"/>
          </a:p>
        </p:txBody>
      </p:sp>
    </p:spTree>
    <p:extLst>
      <p:ext uri="{BB962C8B-B14F-4D97-AF65-F5344CB8AC3E}">
        <p14:creationId xmlns:p14="http://schemas.microsoft.com/office/powerpoint/2010/main" val="1429699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8F624-B8AE-BFBA-659D-9E25B65FB5C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4323CE9-535F-ABDA-E0B2-70B73DA6AAB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1723F32-D5FB-88B3-2B0C-A20ED1C13F7A}"/>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5C36D170-9B9C-68BB-8034-F0CE006A96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1D22CC-A85D-B24E-8276-DE0B4444093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158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88774-7520-EB57-D328-CBEC00A65A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45FF94A-AF0B-51F5-00B2-592ED105BCC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672D5FF-2571-3080-CE1D-0E8FB0F3B300}"/>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EC75750-36A4-2B97-1B41-3B1D853F0943}"/>
              </a:ext>
            </a:extLst>
          </p:cNvPr>
          <p:cNvSpPr>
            <a:spLocks noGrp="1"/>
          </p:cNvSpPr>
          <p:nvPr>
            <p:ph type="sldNum" sz="quarter" idx="5"/>
          </p:nvPr>
        </p:nvSpPr>
        <p:spPr/>
        <p:txBody>
          <a:bodyPr/>
          <a:lstStyle/>
          <a:p>
            <a:fld id="{E81D22CC-A85D-B24E-8276-DE0B44440930}" type="slidenum">
              <a:rPr lang="sv-SE" smtClean="0"/>
              <a:t>7</a:t>
            </a:fld>
            <a:endParaRPr lang="sv-SE"/>
          </a:p>
        </p:txBody>
      </p:sp>
    </p:spTree>
    <p:extLst>
      <p:ext uri="{BB962C8B-B14F-4D97-AF65-F5344CB8AC3E}">
        <p14:creationId xmlns:p14="http://schemas.microsoft.com/office/powerpoint/2010/main" val="3343982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BBAD0-E6E6-AEEC-E9EB-DE873514553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4E0E676-F7D0-4A62-B640-B7E489B24E0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2B9E8C9-FBBD-6DA8-83EA-AF4793DA0669}"/>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6DFCD201-84A8-7BAB-4DA1-B3843FBDA5C0}"/>
              </a:ext>
            </a:extLst>
          </p:cNvPr>
          <p:cNvSpPr>
            <a:spLocks noGrp="1"/>
          </p:cNvSpPr>
          <p:nvPr>
            <p:ph type="sldNum" sz="quarter" idx="5"/>
          </p:nvPr>
        </p:nvSpPr>
        <p:spPr/>
        <p:txBody>
          <a:bodyPr/>
          <a:lstStyle/>
          <a:p>
            <a:fld id="{E81D22CC-A85D-B24E-8276-DE0B44440930}" type="slidenum">
              <a:rPr lang="sv-SE" smtClean="0"/>
              <a:t>8</a:t>
            </a:fld>
            <a:endParaRPr lang="sv-SE"/>
          </a:p>
        </p:txBody>
      </p:sp>
    </p:spTree>
    <p:extLst>
      <p:ext uri="{BB962C8B-B14F-4D97-AF65-F5344CB8AC3E}">
        <p14:creationId xmlns:p14="http://schemas.microsoft.com/office/powerpoint/2010/main" val="1783675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7DDD2-2365-4DF8-C05A-11E0FE120AA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9D8129A-3840-4BC0-583F-F7A5D28AF75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217022D-5785-AA2F-8612-9ECB458DD7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a:extLst>
              <a:ext uri="{FF2B5EF4-FFF2-40B4-BE49-F238E27FC236}">
                <a16:creationId xmlns:a16="http://schemas.microsoft.com/office/drawing/2014/main" id="{0C8790FB-C2A8-CE29-2155-2FA11C9B4D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1D22CC-A85D-B24E-8276-DE0B4444093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360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ED918-123A-E628-D48B-A44E5BB61F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D708172-DF3C-EF7D-405A-DEA5305158D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D8A775B-905E-98E9-1605-1F43DB6F05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a:extLst>
              <a:ext uri="{FF2B5EF4-FFF2-40B4-BE49-F238E27FC236}">
                <a16:creationId xmlns:a16="http://schemas.microsoft.com/office/drawing/2014/main" id="{2CCA354D-5B00-4F3D-C6BA-4F82786F50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1D22CC-A85D-B24E-8276-DE0B4444093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9170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266F1-73CB-1B51-B452-C4A19718BE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95CE122-4996-59AB-0576-5DE653868DA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15FCF42-3D5E-2E01-334F-8D309851179A}"/>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A9197944-0FB8-9B75-F07F-BE0A756FA3C7}"/>
              </a:ext>
            </a:extLst>
          </p:cNvPr>
          <p:cNvSpPr>
            <a:spLocks noGrp="1"/>
          </p:cNvSpPr>
          <p:nvPr>
            <p:ph type="sldNum" sz="quarter" idx="5"/>
          </p:nvPr>
        </p:nvSpPr>
        <p:spPr/>
        <p:txBody>
          <a:bodyPr/>
          <a:lstStyle/>
          <a:p>
            <a:fld id="{E81D22CC-A85D-B24E-8276-DE0B44440930}" type="slidenum">
              <a:rPr lang="sv-SE" smtClean="0"/>
              <a:t>11</a:t>
            </a:fld>
            <a:endParaRPr lang="sv-SE"/>
          </a:p>
        </p:txBody>
      </p:sp>
    </p:spTree>
    <p:extLst>
      <p:ext uri="{BB962C8B-B14F-4D97-AF65-F5344CB8AC3E}">
        <p14:creationId xmlns:p14="http://schemas.microsoft.com/office/powerpoint/2010/main" val="3438829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r>
              <a:rPr lang="sv-SE"/>
              <a:t>Domarverksamheten</a:t>
            </a:r>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14" name="Rak 13">
            <a:extLst>
              <a:ext uri="{FF2B5EF4-FFF2-40B4-BE49-F238E27FC236}">
                <a16:creationId xmlns:a16="http://schemas.microsoft.com/office/drawing/2014/main" id="{CE3345CC-A849-9D4A-BBD2-CA36FCD2A543}"/>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7D3E23D5-BB42-BA44-AA1E-B7A5A3EDB993}"/>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Bildobjekt 21">
            <a:extLst>
              <a:ext uri="{FF2B5EF4-FFF2-40B4-BE49-F238E27FC236}">
                <a16:creationId xmlns:a16="http://schemas.microsoft.com/office/drawing/2014/main" id="{5AB0991B-9DC7-C541-B785-D4DF979F38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Tree>
    <p:extLst>
      <p:ext uri="{BB962C8B-B14F-4D97-AF65-F5344CB8AC3E}">
        <p14:creationId xmlns:p14="http://schemas.microsoft.com/office/powerpoint/2010/main" val="3228902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Domarverksamheten</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280798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852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a:t>Rubrik (1 rad)</a:t>
            </a:r>
          </a:p>
        </p:txBody>
      </p:sp>
    </p:spTree>
    <p:extLst>
      <p:ext uri="{BB962C8B-B14F-4D97-AF65-F5344CB8AC3E}">
        <p14:creationId xmlns:p14="http://schemas.microsoft.com/office/powerpoint/2010/main" val="3332407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414904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Domarverksamheten</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920759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668143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8141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601279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9609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04004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6240463" y="944563"/>
            <a:ext cx="5388912" cy="3931097"/>
          </a:xfrm>
        </p:spPr>
        <p:txBody>
          <a:bodyPr anchor="t" anchorCtr="0">
            <a:noAutofit/>
          </a:bodyPr>
          <a:lstStyle>
            <a:lvl1pPr>
              <a:defRPr sz="4800">
                <a:solidFill>
                  <a:schemeClr val="tx2"/>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60113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953349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62848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a:t>Klicka på ikonen eller dra och släpp för att infoga film</a:t>
            </a:r>
          </a:p>
        </p:txBody>
      </p:sp>
    </p:spTree>
    <p:extLst>
      <p:ext uri="{BB962C8B-B14F-4D97-AF65-F5344CB8AC3E}">
        <p14:creationId xmlns:p14="http://schemas.microsoft.com/office/powerpoint/2010/main" val="1744586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129652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653432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755178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7127853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372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246557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4801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594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9465444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813470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42560725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r>
              <a:rPr lang="sv-SE"/>
              <a:t>Domarverksamheten</a:t>
            </a:r>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14" name="Rak 13">
            <a:extLst>
              <a:ext uri="{FF2B5EF4-FFF2-40B4-BE49-F238E27FC236}">
                <a16:creationId xmlns:a16="http://schemas.microsoft.com/office/drawing/2014/main" id="{CE3345CC-A849-9D4A-BBD2-CA36FCD2A543}"/>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7D3E23D5-BB42-BA44-AA1E-B7A5A3EDB993}"/>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Bildobjekt 21">
            <a:extLst>
              <a:ext uri="{FF2B5EF4-FFF2-40B4-BE49-F238E27FC236}">
                <a16:creationId xmlns:a16="http://schemas.microsoft.com/office/drawing/2014/main" id="{5AB0991B-9DC7-C541-B785-D4DF979F38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Tree>
    <p:extLst>
      <p:ext uri="{BB962C8B-B14F-4D97-AF65-F5344CB8AC3E}">
        <p14:creationId xmlns:p14="http://schemas.microsoft.com/office/powerpoint/2010/main" val="31880114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6240463" y="944563"/>
            <a:ext cx="5388912" cy="3931097"/>
          </a:xfrm>
        </p:spPr>
        <p:txBody>
          <a:bodyPr anchor="t" anchorCtr="0">
            <a:noAutofit/>
          </a:bodyPr>
          <a:lstStyle>
            <a:lvl1pPr>
              <a:defRPr sz="4800">
                <a:solidFill>
                  <a:schemeClr val="tx2"/>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2967628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1142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r>
              <a:rPr lang="sv-SE"/>
              <a:t>Domarverksamheten</a:t>
            </a:r>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pic>
        <p:nvPicPr>
          <p:cNvPr id="22" name="Bildobjekt 21">
            <a:extLst>
              <a:ext uri="{FF2B5EF4-FFF2-40B4-BE49-F238E27FC236}">
                <a16:creationId xmlns:a16="http://schemas.microsoft.com/office/drawing/2014/main" id="{3C8509FD-DAE3-8140-BD50-DB8C4D58B4A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7248041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6114A69B-ED68-E145-9906-E142F56510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r>
              <a:rPr lang="sv-SE"/>
              <a:t>Domarverksamheten</a:t>
            </a:r>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3597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pitel, Grafiskt elemen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4218254" y="0"/>
            <a:ext cx="7973745"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7308850"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6137273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Domarverksamheten</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898236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r>
              <a:rPr lang="sv-SE"/>
              <a:t>Domarverksamheten</a:t>
            </a:r>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pic>
        <p:nvPicPr>
          <p:cNvPr id="22" name="Bildobjekt 21">
            <a:extLst>
              <a:ext uri="{FF2B5EF4-FFF2-40B4-BE49-F238E27FC236}">
                <a16:creationId xmlns:a16="http://schemas.microsoft.com/office/drawing/2014/main" id="{3C8509FD-DAE3-8140-BD50-DB8C4D58B4A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0663431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7666883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itat, Gul">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Domarverksamheten</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7731211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Domarverksamheten</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906026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1196676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a:t>Rubrik (1 rad)</a:t>
            </a:r>
          </a:p>
        </p:txBody>
      </p:sp>
    </p:spTree>
    <p:extLst>
      <p:ext uri="{BB962C8B-B14F-4D97-AF65-F5344CB8AC3E}">
        <p14:creationId xmlns:p14="http://schemas.microsoft.com/office/powerpoint/2010/main" val="36367854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7636592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Domarverksamheten</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3561829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3810361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9855060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636072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6114A69B-ED68-E145-9906-E142F56510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r>
              <a:rPr lang="sv-SE"/>
              <a:t>Domarverksamheten</a:t>
            </a:r>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65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9721923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1335964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0901191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8053958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a:t>Klicka på ikonen eller dra och släpp för att infoga film</a:t>
            </a:r>
          </a:p>
        </p:txBody>
      </p:sp>
    </p:spTree>
    <p:extLst>
      <p:ext uri="{BB962C8B-B14F-4D97-AF65-F5344CB8AC3E}">
        <p14:creationId xmlns:p14="http://schemas.microsoft.com/office/powerpoint/2010/main" val="20890367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7460926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7176085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7735078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1909481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27494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 Grafiskt elemen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5403212" y="0"/>
            <a:ext cx="6788788"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7308850"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10759810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8929718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6369687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2304763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2410194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13042167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r>
              <a:rPr lang="sv-SE"/>
              <a:t>Domarverksamheten</a:t>
            </a:r>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14" name="Rak 13">
            <a:extLst>
              <a:ext uri="{FF2B5EF4-FFF2-40B4-BE49-F238E27FC236}">
                <a16:creationId xmlns:a16="http://schemas.microsoft.com/office/drawing/2014/main" id="{CE3345CC-A849-9D4A-BBD2-CA36FCD2A543}"/>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7D3E23D5-BB42-BA44-AA1E-B7A5A3EDB993}"/>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Bildobjekt 21">
            <a:extLst>
              <a:ext uri="{FF2B5EF4-FFF2-40B4-BE49-F238E27FC236}">
                <a16:creationId xmlns:a16="http://schemas.microsoft.com/office/drawing/2014/main" id="{5AB0991B-9DC7-C541-B785-D4DF979F38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Tree>
    <p:extLst>
      <p:ext uri="{BB962C8B-B14F-4D97-AF65-F5344CB8AC3E}">
        <p14:creationId xmlns:p14="http://schemas.microsoft.com/office/powerpoint/2010/main" val="5212933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6240463" y="944563"/>
            <a:ext cx="5388912" cy="3931097"/>
          </a:xfrm>
        </p:spPr>
        <p:txBody>
          <a:bodyPr anchor="t" anchorCtr="0">
            <a:noAutofit/>
          </a:bodyPr>
          <a:lstStyle>
            <a:lvl1pPr>
              <a:defRPr sz="4800">
                <a:solidFill>
                  <a:schemeClr val="tx2"/>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115982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4235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r>
              <a:rPr lang="sv-SE"/>
              <a:t>Domarverksamheten</a:t>
            </a:r>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pic>
        <p:nvPicPr>
          <p:cNvPr id="22" name="Bildobjekt 21">
            <a:extLst>
              <a:ext uri="{FF2B5EF4-FFF2-40B4-BE49-F238E27FC236}">
                <a16:creationId xmlns:a16="http://schemas.microsoft.com/office/drawing/2014/main" id="{3C8509FD-DAE3-8140-BD50-DB8C4D58B4A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5019327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6114A69B-ED68-E145-9906-E142F56510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r>
              <a:rPr lang="sv-SE"/>
              <a:t>Domarverksamheten</a:t>
            </a:r>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913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Domarverksamheten</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354691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apitel, Grafiskt elemen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4218254" y="0"/>
            <a:ext cx="7973745"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68" y="4875661"/>
            <a:ext cx="1570673" cy="1570673"/>
          </a:xfrm>
          <a:prstGeom prst="rect">
            <a:avLst/>
          </a:prstGeom>
        </p:spPr>
      </p:pic>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7308850"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37557540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Domarverksamheten</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378880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28496246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itat, Gul">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Domarverksamheten</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6428715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Domarverksamheten</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6119423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899290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a:t>Rubrik (1 rad)</a:t>
            </a:r>
          </a:p>
        </p:txBody>
      </p:sp>
    </p:spTree>
    <p:extLst>
      <p:ext uri="{BB962C8B-B14F-4D97-AF65-F5344CB8AC3E}">
        <p14:creationId xmlns:p14="http://schemas.microsoft.com/office/powerpoint/2010/main" val="39610889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6025371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Domarverksamheten</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9861593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339589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bg1"/>
                </a:solidFill>
                <a:latin typeface="+mn-lt"/>
              </a:defRPr>
            </a:lvl1pPr>
          </a:lstStyle>
          <a:p>
            <a:r>
              <a:rPr lang="sv-SE"/>
              <a:t>Klicka här för att ändra mall för rubrikformat</a:t>
            </a:r>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89779238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253290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298800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66593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2858379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803230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73783997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a:t>Klicka på ikonen eller dra och släpp för att infoga film</a:t>
            </a:r>
          </a:p>
        </p:txBody>
      </p:sp>
    </p:spTree>
    <p:extLst>
      <p:ext uri="{BB962C8B-B14F-4D97-AF65-F5344CB8AC3E}">
        <p14:creationId xmlns:p14="http://schemas.microsoft.com/office/powerpoint/2010/main" val="9967099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6522936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2297155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59836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 Vit">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Domarverksamheten</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32297746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528962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1095864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2700319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4250086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13065003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415419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Domarverksamheten</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307125870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theme" Target="../theme/theme2.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8"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 Type="http://schemas.openxmlformats.org/officeDocument/2006/relationships/slideLayout" Target="../slideLayouts/slideLayout67.xml"/><Relationship Id="rId21" Type="http://schemas.openxmlformats.org/officeDocument/2006/relationships/slideLayout" Target="../slideLayouts/slideLayout8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theme" Target="../theme/theme3.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8"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r>
              <a:rPr lang="sv-SE"/>
              <a:t>Domarverksamheten</a:t>
            </a:r>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a:p>
        </p:txBody>
      </p:sp>
    </p:spTree>
    <p:extLst>
      <p:ext uri="{BB962C8B-B14F-4D97-AF65-F5344CB8AC3E}">
        <p14:creationId xmlns:p14="http://schemas.microsoft.com/office/powerpoint/2010/main" val="2962283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8" r:id="rId7"/>
    <p:sldLayoutId id="2147483657" r:id="rId8"/>
    <p:sldLayoutId id="2147483659" r:id="rId9"/>
    <p:sldLayoutId id="2147483650" r:id="rId10"/>
    <p:sldLayoutId id="2147483652" r:id="rId11"/>
    <p:sldLayoutId id="2147483677"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75" r:id="rId21"/>
    <p:sldLayoutId id="2147483680" r:id="rId22"/>
    <p:sldLayoutId id="2147483668" r:id="rId23"/>
    <p:sldLayoutId id="2147483670" r:id="rId24"/>
    <p:sldLayoutId id="2147483671" r:id="rId25"/>
    <p:sldLayoutId id="2147483672" r:id="rId26"/>
    <p:sldLayoutId id="2147483669" r:id="rId27"/>
    <p:sldLayoutId id="2147483673" r:id="rId28"/>
    <p:sldLayoutId id="2147483676" r:id="rId29"/>
    <p:sldLayoutId id="2147483678" r:id="rId30"/>
    <p:sldLayoutId id="2147483674" r:id="rId31"/>
    <p:sldLayoutId id="2147483679" r:id="rId3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3" pos="347" userDrawn="1">
          <p15:clr>
            <a:srgbClr val="F26B43"/>
          </p15:clr>
        </p15:guide>
        <p15:guide id="4" pos="7333" userDrawn="1">
          <p15:clr>
            <a:srgbClr val="F26B43"/>
          </p15:clr>
        </p15:guide>
        <p15:guide id="5" orient="horz" pos="595" userDrawn="1">
          <p15:clr>
            <a:srgbClr val="F26B43"/>
          </p15:clr>
        </p15:guide>
        <p15:guide id="6" orient="horz" pos="1321" userDrawn="1">
          <p15:clr>
            <a:srgbClr val="F26B43"/>
          </p15:clr>
        </p15:guide>
        <p15:guide id="7" orient="horz" pos="1480" userDrawn="1">
          <p15:clr>
            <a:srgbClr val="F26B43"/>
          </p15:clr>
        </p15:guide>
        <p15:guide id="8" orient="horz" pos="2341" userDrawn="1">
          <p15:clr>
            <a:srgbClr val="F26B43"/>
          </p15:clr>
        </p15:guide>
        <p15:guide id="9" orient="horz" pos="3067" userDrawn="1">
          <p15:clr>
            <a:srgbClr val="F26B43"/>
          </p15:clr>
        </p15:guide>
        <p15:guide id="10" orient="horz" pos="3226" userDrawn="1">
          <p15:clr>
            <a:srgbClr val="F26B43"/>
          </p15:clr>
        </p15:guide>
        <p15:guide id="11" orient="horz" pos="3929" userDrawn="1">
          <p15:clr>
            <a:srgbClr val="F26B43"/>
          </p15:clr>
        </p15:guide>
        <p15:guide id="12" pos="3931" userDrawn="1">
          <p15:clr>
            <a:srgbClr val="F26B43"/>
          </p15:clr>
        </p15:guide>
        <p15:guide id="13" pos="3749" userDrawn="1">
          <p15:clr>
            <a:srgbClr val="F26B43"/>
          </p15:clr>
        </p15:guide>
        <p15:guide id="14" pos="2729" userDrawn="1">
          <p15:clr>
            <a:srgbClr val="F26B43"/>
          </p15:clr>
        </p15:guide>
        <p15:guide id="15" pos="2570" userDrawn="1">
          <p15:clr>
            <a:srgbClr val="F26B43"/>
          </p15:clr>
        </p15:guide>
        <p15:guide id="16" pos="1549" userDrawn="1">
          <p15:clr>
            <a:srgbClr val="F26B43"/>
          </p15:clr>
        </p15:guide>
        <p15:guide id="17" pos="1391" userDrawn="1">
          <p15:clr>
            <a:srgbClr val="F26B43"/>
          </p15:clr>
        </p15:guide>
        <p15:guide id="18" pos="4951" userDrawn="1">
          <p15:clr>
            <a:srgbClr val="F26B43"/>
          </p15:clr>
        </p15:guide>
        <p15:guide id="19" pos="5110" userDrawn="1">
          <p15:clr>
            <a:srgbClr val="F26B43"/>
          </p15:clr>
        </p15:guide>
        <p15:guide id="20" pos="6131" userDrawn="1">
          <p15:clr>
            <a:srgbClr val="F26B43"/>
          </p15:clr>
        </p15:guide>
        <p15:guide id="21" orient="horz" pos="436" userDrawn="1">
          <p15:clr>
            <a:srgbClr val="F26B43"/>
          </p15:clr>
        </p15:guide>
        <p15:guide id="22" orient="horz" pos="232" userDrawn="1">
          <p15:clr>
            <a:srgbClr val="F26B43"/>
          </p15:clr>
        </p15:guide>
        <p15:guide id="24" orient="horz" pos="4088" userDrawn="1">
          <p15:clr>
            <a:srgbClr val="F26B43"/>
          </p15:clr>
        </p15:guide>
        <p15:guide id="25" pos="62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r>
              <a:rPr lang="sv-SE"/>
              <a:t>Domarverksamheten</a:t>
            </a:r>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a:p>
        </p:txBody>
      </p:sp>
    </p:spTree>
    <p:extLst>
      <p:ext uri="{BB962C8B-B14F-4D97-AF65-F5344CB8AC3E}">
        <p14:creationId xmlns:p14="http://schemas.microsoft.com/office/powerpoint/2010/main" val="393305146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p15:clr>
            <a:srgbClr val="F26B43"/>
          </p15:clr>
        </p15:guide>
        <p15:guide id="3" pos="347">
          <p15:clr>
            <a:srgbClr val="F26B43"/>
          </p15:clr>
        </p15:guide>
        <p15:guide id="4" pos="7333">
          <p15:clr>
            <a:srgbClr val="F26B43"/>
          </p15:clr>
        </p15:guide>
        <p15:guide id="5" orient="horz" pos="595">
          <p15:clr>
            <a:srgbClr val="F26B43"/>
          </p15:clr>
        </p15:guide>
        <p15:guide id="6" orient="horz" pos="1321">
          <p15:clr>
            <a:srgbClr val="F26B43"/>
          </p15:clr>
        </p15:guide>
        <p15:guide id="7" orient="horz" pos="1480">
          <p15:clr>
            <a:srgbClr val="F26B43"/>
          </p15:clr>
        </p15:guide>
        <p15:guide id="8" orient="horz" pos="2341">
          <p15:clr>
            <a:srgbClr val="F26B43"/>
          </p15:clr>
        </p15:guide>
        <p15:guide id="9" orient="horz" pos="3067">
          <p15:clr>
            <a:srgbClr val="F26B43"/>
          </p15:clr>
        </p15:guide>
        <p15:guide id="10" orient="horz" pos="3226">
          <p15:clr>
            <a:srgbClr val="F26B43"/>
          </p15:clr>
        </p15:guide>
        <p15:guide id="11" orient="horz" pos="3929">
          <p15:clr>
            <a:srgbClr val="F26B43"/>
          </p15:clr>
        </p15:guide>
        <p15:guide id="12" pos="3931">
          <p15:clr>
            <a:srgbClr val="F26B43"/>
          </p15:clr>
        </p15:guide>
        <p15:guide id="13" pos="3749">
          <p15:clr>
            <a:srgbClr val="F26B43"/>
          </p15:clr>
        </p15:guide>
        <p15:guide id="14" pos="2729">
          <p15:clr>
            <a:srgbClr val="F26B43"/>
          </p15:clr>
        </p15:guide>
        <p15:guide id="15" pos="2570">
          <p15:clr>
            <a:srgbClr val="F26B43"/>
          </p15:clr>
        </p15:guide>
        <p15:guide id="16" pos="1549">
          <p15:clr>
            <a:srgbClr val="F26B43"/>
          </p15:clr>
        </p15:guide>
        <p15:guide id="17" pos="1391">
          <p15:clr>
            <a:srgbClr val="F26B43"/>
          </p15:clr>
        </p15:guide>
        <p15:guide id="18" pos="4951">
          <p15:clr>
            <a:srgbClr val="F26B43"/>
          </p15:clr>
        </p15:guide>
        <p15:guide id="19" pos="5110">
          <p15:clr>
            <a:srgbClr val="F26B43"/>
          </p15:clr>
        </p15:guide>
        <p15:guide id="20" pos="6131">
          <p15:clr>
            <a:srgbClr val="F26B43"/>
          </p15:clr>
        </p15:guide>
        <p15:guide id="21" orient="horz" pos="436">
          <p15:clr>
            <a:srgbClr val="F26B43"/>
          </p15:clr>
        </p15:guide>
        <p15:guide id="22" orient="horz" pos="232">
          <p15:clr>
            <a:srgbClr val="F26B43"/>
          </p15:clr>
        </p15:guide>
        <p15:guide id="24" orient="horz" pos="4088">
          <p15:clr>
            <a:srgbClr val="F26B43"/>
          </p15:clr>
        </p15:guide>
        <p15:guide id="25" pos="628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r>
              <a:rPr lang="sv-SE"/>
              <a:t>Domarverksamheten</a:t>
            </a:r>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a:p>
        </p:txBody>
      </p:sp>
    </p:spTree>
    <p:extLst>
      <p:ext uri="{BB962C8B-B14F-4D97-AF65-F5344CB8AC3E}">
        <p14:creationId xmlns:p14="http://schemas.microsoft.com/office/powerpoint/2010/main" val="107454354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 id="2147483769" r:id="rId22"/>
    <p:sldLayoutId id="2147483770" r:id="rId23"/>
    <p:sldLayoutId id="2147483771" r:id="rId24"/>
    <p:sldLayoutId id="2147483772" r:id="rId25"/>
    <p:sldLayoutId id="2147483773" r:id="rId26"/>
    <p:sldLayoutId id="2147483774" r:id="rId27"/>
    <p:sldLayoutId id="2147483775" r:id="rId28"/>
    <p:sldLayoutId id="2147483776" r:id="rId29"/>
    <p:sldLayoutId id="2147483777" r:id="rId30"/>
    <p:sldLayoutId id="2147483778" r:id="rId31"/>
    <p:sldLayoutId id="2147483779" r:id="rId3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p15:clr>
            <a:srgbClr val="F26B43"/>
          </p15:clr>
        </p15:guide>
        <p15:guide id="3" pos="347">
          <p15:clr>
            <a:srgbClr val="F26B43"/>
          </p15:clr>
        </p15:guide>
        <p15:guide id="4" pos="7333">
          <p15:clr>
            <a:srgbClr val="F26B43"/>
          </p15:clr>
        </p15:guide>
        <p15:guide id="5" orient="horz" pos="595">
          <p15:clr>
            <a:srgbClr val="F26B43"/>
          </p15:clr>
        </p15:guide>
        <p15:guide id="6" orient="horz" pos="1321">
          <p15:clr>
            <a:srgbClr val="F26B43"/>
          </p15:clr>
        </p15:guide>
        <p15:guide id="7" orient="horz" pos="1480">
          <p15:clr>
            <a:srgbClr val="F26B43"/>
          </p15:clr>
        </p15:guide>
        <p15:guide id="8" orient="horz" pos="2341">
          <p15:clr>
            <a:srgbClr val="F26B43"/>
          </p15:clr>
        </p15:guide>
        <p15:guide id="9" orient="horz" pos="3067">
          <p15:clr>
            <a:srgbClr val="F26B43"/>
          </p15:clr>
        </p15:guide>
        <p15:guide id="10" orient="horz" pos="3226">
          <p15:clr>
            <a:srgbClr val="F26B43"/>
          </p15:clr>
        </p15:guide>
        <p15:guide id="11" orient="horz" pos="3929">
          <p15:clr>
            <a:srgbClr val="F26B43"/>
          </p15:clr>
        </p15:guide>
        <p15:guide id="12" pos="3931">
          <p15:clr>
            <a:srgbClr val="F26B43"/>
          </p15:clr>
        </p15:guide>
        <p15:guide id="13" pos="3749">
          <p15:clr>
            <a:srgbClr val="F26B43"/>
          </p15:clr>
        </p15:guide>
        <p15:guide id="14" pos="2729">
          <p15:clr>
            <a:srgbClr val="F26B43"/>
          </p15:clr>
        </p15:guide>
        <p15:guide id="15" pos="2570">
          <p15:clr>
            <a:srgbClr val="F26B43"/>
          </p15:clr>
        </p15:guide>
        <p15:guide id="16" pos="1549">
          <p15:clr>
            <a:srgbClr val="F26B43"/>
          </p15:clr>
        </p15:guide>
        <p15:guide id="17" pos="1391">
          <p15:clr>
            <a:srgbClr val="F26B43"/>
          </p15:clr>
        </p15:guide>
        <p15:guide id="18" pos="4951">
          <p15:clr>
            <a:srgbClr val="F26B43"/>
          </p15:clr>
        </p15:guide>
        <p15:guide id="19" pos="5110">
          <p15:clr>
            <a:srgbClr val="F26B43"/>
          </p15:clr>
        </p15:guide>
        <p15:guide id="20" pos="6131">
          <p15:clr>
            <a:srgbClr val="F26B43"/>
          </p15:clr>
        </p15:guide>
        <p15:guide id="21" orient="horz" pos="436">
          <p15:clr>
            <a:srgbClr val="F26B43"/>
          </p15:clr>
        </p15:guide>
        <p15:guide id="22" orient="horz" pos="232">
          <p15:clr>
            <a:srgbClr val="F26B43"/>
          </p15:clr>
        </p15:guide>
        <p15:guide id="24" orient="horz" pos="4088">
          <p15:clr>
            <a:srgbClr val="F26B43"/>
          </p15:clr>
        </p15:guide>
        <p15:guide id="25" pos="628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5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jpeg"/><Relationship Id="rId1" Type="http://schemas.openxmlformats.org/officeDocument/2006/relationships/slideLayout" Target="../slideLayouts/slideLayout40.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6.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46.xml"/><Relationship Id="rId5" Type="http://schemas.openxmlformats.org/officeDocument/2006/relationships/image" Target="../media/image9.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9.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54386-09F9-4540-86CC-A55AD40557C6}"/>
              </a:ext>
            </a:extLst>
          </p:cNvPr>
          <p:cNvSpPr>
            <a:spLocks noGrp="1"/>
          </p:cNvSpPr>
          <p:nvPr>
            <p:ph type="ctrTitle"/>
          </p:nvPr>
        </p:nvSpPr>
        <p:spPr>
          <a:noFill/>
          <a:ln>
            <a:noFill/>
          </a:ln>
        </p:spPr>
        <p:txBody>
          <a:bodyPr/>
          <a:lstStyle/>
          <a:p>
            <a:pPr>
              <a:lnSpc>
                <a:spcPct val="80000"/>
              </a:lnSpc>
            </a:pPr>
            <a:r>
              <a:rPr lang="sv-SE" sz="6600" dirty="0">
                <a:ln>
                  <a:solidFill>
                    <a:schemeClr val="bg1"/>
                  </a:solidFill>
                </a:ln>
                <a:solidFill>
                  <a:schemeClr val="accent5"/>
                </a:solidFill>
              </a:rPr>
              <a:t>Svenska ishockeyförbundet</a:t>
            </a:r>
            <a:br>
              <a:rPr lang="sv-SE" sz="6600" dirty="0"/>
            </a:br>
            <a:r>
              <a:rPr lang="sv-SE" sz="6600" dirty="0"/>
              <a:t>NIU &amp; LIP</a:t>
            </a:r>
            <a:br>
              <a:rPr lang="sv-SE" sz="6600" dirty="0"/>
            </a:br>
            <a:r>
              <a:rPr lang="sv-SE" sz="6600" dirty="0"/>
              <a:t>2026/2027</a:t>
            </a:r>
            <a:endParaRPr lang="sv-SE" sz="9600" dirty="0"/>
          </a:p>
        </p:txBody>
      </p:sp>
    </p:spTree>
    <p:extLst>
      <p:ext uri="{BB962C8B-B14F-4D97-AF65-F5344CB8AC3E}">
        <p14:creationId xmlns:p14="http://schemas.microsoft.com/office/powerpoint/2010/main" val="440068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84DB0-9C22-934D-8EE6-AB4ED9B5B102}"/>
            </a:ext>
          </a:extLst>
        </p:cNvPr>
        <p:cNvGrpSpPr/>
        <p:nvPr/>
      </p:nvGrpSpPr>
      <p:grpSpPr>
        <a:xfrm>
          <a:off x="0" y="0"/>
          <a:ext cx="0" cy="0"/>
          <a:chOff x="0" y="0"/>
          <a:chExt cx="0" cy="0"/>
        </a:xfrm>
      </p:grpSpPr>
      <p:sp>
        <p:nvSpPr>
          <p:cNvPr id="6" name="Rektangel: rundade hörn 8">
            <a:extLst>
              <a:ext uri="{FF2B5EF4-FFF2-40B4-BE49-F238E27FC236}">
                <a16:creationId xmlns:a16="http://schemas.microsoft.com/office/drawing/2014/main" id="{531D2097-EC7E-951B-0877-97D61A5E8C34}"/>
              </a:ext>
            </a:extLst>
          </p:cNvPr>
          <p:cNvSpPr/>
          <p:nvPr/>
        </p:nvSpPr>
        <p:spPr>
          <a:xfrm>
            <a:off x="8749463" y="1348753"/>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7. </a:t>
            </a:r>
            <a:endParaRPr lang="sv-SE" sz="4400" b="1">
              <a:solidFill>
                <a:schemeClr val="bg1"/>
              </a:solidFill>
              <a:latin typeface="Flex 90 Bold" pitchFamily="2" charset="0"/>
            </a:endParaRPr>
          </a:p>
          <a:p>
            <a:pPr lvl="0" defTabSz="577850">
              <a:lnSpc>
                <a:spcPct val="90000"/>
              </a:lnSpc>
              <a:spcBef>
                <a:spcPct val="0"/>
              </a:spcBef>
              <a:spcAft>
                <a:spcPct val="35000"/>
              </a:spcAft>
              <a:defRPr/>
            </a:pPr>
            <a:br>
              <a:rPr lang="sv-SE" sz="4400" b="1">
                <a:solidFill>
                  <a:schemeClr val="bg1"/>
                </a:solidFill>
                <a:latin typeface="Flex 90 Bold" pitchFamily="2" charset="0"/>
              </a:rPr>
            </a:br>
            <a:r>
              <a:rPr lang="sv-SE" b="1">
                <a:solidFill>
                  <a:schemeClr val="bg1"/>
                </a:solidFill>
                <a:latin typeface="Flex 90 Bold" pitchFamily="2" charset="0"/>
              </a:rPr>
              <a:t>Respekt/</a:t>
            </a:r>
            <a:br>
              <a:rPr lang="sv-SE" b="1">
                <a:solidFill>
                  <a:schemeClr val="bg1"/>
                </a:solidFill>
                <a:latin typeface="Flex 90 Bold" pitchFamily="2" charset="0"/>
              </a:rPr>
            </a:br>
            <a:r>
              <a:rPr lang="sv-SE" b="1">
                <a:solidFill>
                  <a:schemeClr val="bg1"/>
                </a:solidFill>
                <a:latin typeface="Flex 90 Bold" pitchFamily="2" charset="0"/>
              </a:rPr>
              <a:t>lojalitet</a:t>
            </a:r>
            <a:endParaRPr lang="en-SE" b="1">
              <a:solidFill>
                <a:schemeClr val="bg1"/>
              </a:solidFill>
              <a:latin typeface="Flex 90 Bold" pitchFamily="2" charset="0"/>
            </a:endParaRPr>
          </a:p>
        </p:txBody>
      </p:sp>
      <p:pic>
        <p:nvPicPr>
          <p:cNvPr id="18" name="Platshållare för bild 44" descr="En bild som visar person&#10;&#10;Automatiskt genererad beskrivning">
            <a:extLst>
              <a:ext uri="{FF2B5EF4-FFF2-40B4-BE49-F238E27FC236}">
                <a16:creationId xmlns:a16="http://schemas.microsoft.com/office/drawing/2014/main" id="{0E404BE3-3A89-EED8-D3DF-88DC97F6446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40463" y="1346753"/>
            <a:ext cx="2917520" cy="2350911"/>
          </a:xfrm>
          <a:prstGeom prst="rect">
            <a:avLst/>
          </a:prstGeom>
          <a:noFill/>
          <a:effectLst>
            <a:softEdge rad="0"/>
          </a:effectLst>
        </p:spPr>
      </p:pic>
      <p:sp>
        <p:nvSpPr>
          <p:cNvPr id="34" name="Rektangel: rundade hörn 8">
            <a:extLst>
              <a:ext uri="{FF2B5EF4-FFF2-40B4-BE49-F238E27FC236}">
                <a16:creationId xmlns:a16="http://schemas.microsoft.com/office/drawing/2014/main" id="{E5DFF75E-9B5A-A8FC-59C0-BD79800545C4}"/>
              </a:ext>
            </a:extLst>
          </p:cNvPr>
          <p:cNvSpPr/>
          <p:nvPr/>
        </p:nvSpPr>
        <p:spPr>
          <a:xfrm>
            <a:off x="8717362" y="3891015"/>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Ins="91440" bIns="45720" rtlCol="0" anchor="t"/>
          <a:lstStyle/>
          <a:p>
            <a:pPr lvl="0" algn="r" defTabSz="577850">
              <a:lnSpc>
                <a:spcPct val="90000"/>
              </a:lnSpc>
              <a:spcBef>
                <a:spcPct val="0"/>
              </a:spcBef>
              <a:spcAft>
                <a:spcPct val="35000"/>
              </a:spcAft>
              <a:defRPr/>
            </a:pPr>
            <a:r>
              <a:rPr lang="sv-SE" sz="4400" b="1">
                <a:solidFill>
                  <a:schemeClr val="bg1"/>
                </a:solidFill>
                <a:latin typeface="+mj-lt"/>
              </a:rPr>
              <a:t>8.</a:t>
            </a:r>
            <a:r>
              <a:rPr lang="sv-SE" sz="4400" b="1">
                <a:solidFill>
                  <a:schemeClr val="bg1"/>
                </a:solidFill>
              </a:rPr>
              <a:t> </a:t>
            </a:r>
            <a:endParaRPr lang="sv-SE" sz="4400" b="1">
              <a:solidFill>
                <a:schemeClr val="bg1"/>
              </a:solidFill>
              <a:latin typeface="Flex 90 Bold" pitchFamily="2" charset="0"/>
            </a:endParaRPr>
          </a:p>
          <a:p>
            <a:pPr lvl="0" algn="r" defTabSz="577850">
              <a:lnSpc>
                <a:spcPct val="90000"/>
              </a:lnSpc>
              <a:spcBef>
                <a:spcPct val="0"/>
              </a:spcBef>
              <a:spcAft>
                <a:spcPct val="35000"/>
              </a:spcAft>
              <a:defRPr/>
            </a:pPr>
            <a:endParaRPr lang="sv-SE" sz="4400" b="1">
              <a:solidFill>
                <a:schemeClr val="bg1"/>
              </a:solidFill>
              <a:latin typeface="Flex 90 Bold" pitchFamily="2" charset="0"/>
            </a:endParaRPr>
          </a:p>
          <a:p>
            <a:pPr lvl="0" defTabSz="577850">
              <a:lnSpc>
                <a:spcPct val="90000"/>
              </a:lnSpc>
              <a:spcBef>
                <a:spcPct val="0"/>
              </a:spcBef>
              <a:spcAft>
                <a:spcPct val="35000"/>
              </a:spcAft>
              <a:defRPr/>
            </a:pPr>
            <a:r>
              <a:rPr lang="sv-SE" b="1">
                <a:solidFill>
                  <a:schemeClr val="bg1"/>
                </a:solidFill>
                <a:latin typeface="Flex 90 Bold"/>
              </a:rPr>
              <a:t>Teamplayer</a:t>
            </a:r>
            <a:endParaRPr lang="sv-SE" b="1">
              <a:solidFill>
                <a:schemeClr val="bg1"/>
              </a:solidFill>
              <a:latin typeface="Flex 90 Bold" pitchFamily="2" charset="0"/>
            </a:endParaRPr>
          </a:p>
        </p:txBody>
      </p:sp>
      <p:sp>
        <p:nvSpPr>
          <p:cNvPr id="32" name="Rektangel: rundade hörn 8">
            <a:extLst>
              <a:ext uri="{FF2B5EF4-FFF2-40B4-BE49-F238E27FC236}">
                <a16:creationId xmlns:a16="http://schemas.microsoft.com/office/drawing/2014/main" id="{38513801-8504-DC96-FECD-0D0D6298EE94}"/>
              </a:ext>
            </a:extLst>
          </p:cNvPr>
          <p:cNvSpPr/>
          <p:nvPr/>
        </p:nvSpPr>
        <p:spPr>
          <a:xfrm>
            <a:off x="3041391" y="3902166"/>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6. </a:t>
            </a:r>
          </a:p>
          <a:p>
            <a:pPr lvl="0" algn="r" defTabSz="577850">
              <a:lnSpc>
                <a:spcPct val="90000"/>
              </a:lnSpc>
              <a:spcBef>
                <a:spcPct val="0"/>
              </a:spcBef>
              <a:spcAft>
                <a:spcPct val="35000"/>
              </a:spcAft>
              <a:defRPr/>
            </a:pPr>
            <a:endParaRPr lang="sv-SE" sz="4400" b="1">
              <a:solidFill>
                <a:schemeClr val="bg1"/>
              </a:solidFill>
              <a:latin typeface="Flex 90 Bold" pitchFamily="2" charset="0"/>
            </a:endParaRPr>
          </a:p>
          <a:p>
            <a:pPr lvl="0" defTabSz="577850">
              <a:lnSpc>
                <a:spcPct val="90000"/>
              </a:lnSpc>
              <a:spcBef>
                <a:spcPct val="0"/>
              </a:spcBef>
              <a:spcAft>
                <a:spcPct val="35000"/>
              </a:spcAft>
              <a:defRPr/>
            </a:pPr>
            <a:r>
              <a:rPr lang="sv-SE" b="1">
                <a:solidFill>
                  <a:schemeClr val="bg1"/>
                </a:solidFill>
                <a:latin typeface="Flex 90 Bold" pitchFamily="2" charset="0"/>
              </a:rPr>
              <a:t>Sportighet</a:t>
            </a:r>
            <a:endParaRPr lang="en-SE" b="1">
              <a:solidFill>
                <a:schemeClr val="bg1"/>
              </a:solidFill>
              <a:latin typeface="Flex 90 Bold" pitchFamily="2" charset="0"/>
            </a:endParaRPr>
          </a:p>
        </p:txBody>
      </p:sp>
      <p:sp>
        <p:nvSpPr>
          <p:cNvPr id="12" name="Rektangel: rundade hörn 8">
            <a:extLst>
              <a:ext uri="{FF2B5EF4-FFF2-40B4-BE49-F238E27FC236}">
                <a16:creationId xmlns:a16="http://schemas.microsoft.com/office/drawing/2014/main" id="{D4446FB7-3F56-3BDF-DFC2-288E0398462C}"/>
              </a:ext>
            </a:extLst>
          </p:cNvPr>
          <p:cNvSpPr/>
          <p:nvPr/>
        </p:nvSpPr>
        <p:spPr>
          <a:xfrm>
            <a:off x="3041391" y="1348753"/>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5. </a:t>
            </a:r>
            <a:endParaRPr lang="sv-SE" sz="4400" b="1">
              <a:solidFill>
                <a:schemeClr val="bg1"/>
              </a:solidFill>
              <a:latin typeface="Flex 90 Bold" pitchFamily="2" charset="0"/>
            </a:endParaRPr>
          </a:p>
          <a:p>
            <a:pPr lvl="0" algn="r" defTabSz="577850">
              <a:lnSpc>
                <a:spcPct val="90000"/>
              </a:lnSpc>
              <a:spcBef>
                <a:spcPct val="0"/>
              </a:spcBef>
              <a:spcAft>
                <a:spcPct val="35000"/>
              </a:spcAft>
              <a:defRPr/>
            </a:pPr>
            <a:endParaRPr lang="sv-SE" sz="4400" b="1">
              <a:solidFill>
                <a:schemeClr val="bg1"/>
              </a:solidFill>
              <a:latin typeface="Flex 90 Bold" pitchFamily="2" charset="0"/>
            </a:endParaRPr>
          </a:p>
          <a:p>
            <a:pPr lvl="0" defTabSz="577850">
              <a:lnSpc>
                <a:spcPct val="90000"/>
              </a:lnSpc>
              <a:spcBef>
                <a:spcPct val="0"/>
              </a:spcBef>
              <a:spcAft>
                <a:spcPct val="35000"/>
              </a:spcAft>
              <a:defRPr/>
            </a:pPr>
            <a:r>
              <a:rPr lang="sv-SE" b="1">
                <a:solidFill>
                  <a:schemeClr val="bg1"/>
                </a:solidFill>
                <a:latin typeface="Flex 90 Bold" pitchFamily="2" charset="0"/>
              </a:rPr>
              <a:t>Hockey-IQ</a:t>
            </a:r>
            <a:endParaRPr lang="en-SE" b="1">
              <a:solidFill>
                <a:schemeClr val="bg1"/>
              </a:solidFill>
              <a:latin typeface="Flex 90 Bold" pitchFamily="2" charset="0"/>
            </a:endParaRPr>
          </a:p>
        </p:txBody>
      </p:sp>
      <p:sp>
        <p:nvSpPr>
          <p:cNvPr id="2" name="Platshållare för sidfot 1">
            <a:extLst>
              <a:ext uri="{FF2B5EF4-FFF2-40B4-BE49-F238E27FC236}">
                <a16:creationId xmlns:a16="http://schemas.microsoft.com/office/drawing/2014/main" id="{2611C03A-7822-58C9-768E-2F0911BA4A6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all" spc="50" normalizeH="0" baseline="0" noProof="0">
                <a:ln>
                  <a:noFill/>
                </a:ln>
                <a:solidFill>
                  <a:srgbClr val="000000"/>
                </a:solidFill>
                <a:effectLst/>
                <a:uLnTx/>
                <a:uFillTx/>
                <a:latin typeface="Flex 70"/>
                <a:ea typeface="+mn-ea"/>
                <a:cs typeface="+mn-cs"/>
              </a:rPr>
              <a:t>Domarverksamheten</a:t>
            </a:r>
          </a:p>
        </p:txBody>
      </p:sp>
      <p:sp>
        <p:nvSpPr>
          <p:cNvPr id="3" name="Platshållare för bildnummer 2">
            <a:extLst>
              <a:ext uri="{FF2B5EF4-FFF2-40B4-BE49-F238E27FC236}">
                <a16:creationId xmlns:a16="http://schemas.microsoft.com/office/drawing/2014/main" id="{9D31DFCC-775F-2ED5-F4D6-29C51D8C2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DB0A55-353B-0141-AD40-F868C66FD585}" type="slidenum">
              <a:rPr kumimoji="0" lang="sv-SE" sz="800" b="0" i="0" u="none" strike="noStrike" kern="1200" cap="all" spc="50" normalizeH="0" baseline="0" noProof="0" smtClean="0">
                <a:ln>
                  <a:noFill/>
                </a:ln>
                <a:solidFill>
                  <a:srgbClr val="000000"/>
                </a:solidFill>
                <a:effectLst/>
                <a:uLnTx/>
                <a:uFillTx/>
                <a:latin typeface="Flex 7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800" b="0" i="0" u="none" strike="noStrike" kern="1200" cap="all" spc="50" normalizeH="0" baseline="0" noProof="0">
              <a:ln>
                <a:noFill/>
              </a:ln>
              <a:solidFill>
                <a:srgbClr val="000000"/>
              </a:solidFill>
              <a:effectLst/>
              <a:uLnTx/>
              <a:uFillTx/>
              <a:latin typeface="Flex 70"/>
              <a:ea typeface="+mn-ea"/>
              <a:cs typeface="+mn-cs"/>
            </a:endParaRPr>
          </a:p>
        </p:txBody>
      </p:sp>
      <p:sp>
        <p:nvSpPr>
          <p:cNvPr id="14" name="textruta 13">
            <a:extLst>
              <a:ext uri="{FF2B5EF4-FFF2-40B4-BE49-F238E27FC236}">
                <a16:creationId xmlns:a16="http://schemas.microsoft.com/office/drawing/2014/main" id="{EA393168-8E1A-4A3E-9359-2668EC5D4658}"/>
              </a:ext>
            </a:extLst>
          </p:cNvPr>
          <p:cNvSpPr txBox="1"/>
          <p:nvPr/>
        </p:nvSpPr>
        <p:spPr>
          <a:xfrm>
            <a:off x="3662306" y="1604979"/>
            <a:ext cx="1284120"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Förutse spelet</a:t>
            </a:r>
          </a:p>
        </p:txBody>
      </p:sp>
      <p:sp>
        <p:nvSpPr>
          <p:cNvPr id="15" name="textruta 14">
            <a:extLst>
              <a:ext uri="{FF2B5EF4-FFF2-40B4-BE49-F238E27FC236}">
                <a16:creationId xmlns:a16="http://schemas.microsoft.com/office/drawing/2014/main" id="{1C4C6197-9C27-6C1D-3A10-6BD24B0C056A}"/>
              </a:ext>
            </a:extLst>
          </p:cNvPr>
          <p:cNvSpPr txBox="1"/>
          <p:nvPr/>
        </p:nvSpPr>
        <p:spPr>
          <a:xfrm>
            <a:off x="3662306" y="2050337"/>
            <a:ext cx="1100613"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Helhetssyn</a:t>
            </a:r>
          </a:p>
        </p:txBody>
      </p:sp>
      <p:sp>
        <p:nvSpPr>
          <p:cNvPr id="38" name="Rubrik 4">
            <a:extLst>
              <a:ext uri="{FF2B5EF4-FFF2-40B4-BE49-F238E27FC236}">
                <a16:creationId xmlns:a16="http://schemas.microsoft.com/office/drawing/2014/main" id="{8AA3282E-275D-6067-7BC3-CD36AAC9A2A1}"/>
              </a:ext>
            </a:extLst>
          </p:cNvPr>
          <p:cNvSpPr txBox="1">
            <a:spLocks/>
          </p:cNvSpPr>
          <p:nvPr/>
        </p:nvSpPr>
        <p:spPr>
          <a:xfrm>
            <a:off x="465901" y="714641"/>
            <a:ext cx="5622243" cy="14771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580"/>
              </a:lnSpc>
            </a:pPr>
            <a:r>
              <a:rPr lang="sv-SE" sz="2800"/>
              <a:t>Viktiga egenskaper som domare</a:t>
            </a:r>
            <a:endParaRPr lang="sv-SE" sz="2800">
              <a:solidFill>
                <a:schemeClr val="accent1"/>
              </a:solidFill>
            </a:endParaRPr>
          </a:p>
        </p:txBody>
      </p:sp>
      <p:sp>
        <p:nvSpPr>
          <p:cNvPr id="4" name="textruta 3">
            <a:extLst>
              <a:ext uri="{FF2B5EF4-FFF2-40B4-BE49-F238E27FC236}">
                <a16:creationId xmlns:a16="http://schemas.microsoft.com/office/drawing/2014/main" id="{75B0C220-4D26-5B7D-2872-D74FE14725C6}"/>
              </a:ext>
            </a:extLst>
          </p:cNvPr>
          <p:cNvSpPr txBox="1"/>
          <p:nvPr/>
        </p:nvSpPr>
        <p:spPr>
          <a:xfrm>
            <a:off x="3662307" y="2480650"/>
            <a:ext cx="967446"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Skapa flyt  </a:t>
            </a:r>
          </a:p>
        </p:txBody>
      </p:sp>
      <p:sp>
        <p:nvSpPr>
          <p:cNvPr id="7" name="textruta 6">
            <a:extLst>
              <a:ext uri="{FF2B5EF4-FFF2-40B4-BE49-F238E27FC236}">
                <a16:creationId xmlns:a16="http://schemas.microsoft.com/office/drawing/2014/main" id="{076173B8-D99E-5282-6ACA-2AFAAF1AA132}"/>
              </a:ext>
            </a:extLst>
          </p:cNvPr>
          <p:cNvSpPr txBox="1"/>
          <p:nvPr/>
        </p:nvSpPr>
        <p:spPr>
          <a:xfrm>
            <a:off x="9370378" y="1604979"/>
            <a:ext cx="874631"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sv-SE" sz="1300">
                <a:solidFill>
                  <a:srgbClr val="FFFFFF"/>
                </a:solidFill>
                <a:latin typeface="Flex 70"/>
              </a:rPr>
              <a:t>Ansvar</a:t>
            </a:r>
            <a:endParaRPr kumimoji="0" lang="sv-SE" sz="1300" b="0" i="0" u="none" strike="noStrike" kern="1200" cap="none" spc="0" normalizeH="0" baseline="0" noProof="0">
              <a:ln>
                <a:noFill/>
              </a:ln>
              <a:solidFill>
                <a:srgbClr val="FFFFFF"/>
              </a:solidFill>
              <a:effectLst/>
              <a:uLnTx/>
              <a:uFillTx/>
              <a:latin typeface="Flex 70"/>
              <a:ea typeface="+mn-ea"/>
              <a:cs typeface="+mn-cs"/>
            </a:endParaRPr>
          </a:p>
        </p:txBody>
      </p:sp>
      <p:sp>
        <p:nvSpPr>
          <p:cNvPr id="10" name="textruta 9">
            <a:extLst>
              <a:ext uri="{FF2B5EF4-FFF2-40B4-BE49-F238E27FC236}">
                <a16:creationId xmlns:a16="http://schemas.microsoft.com/office/drawing/2014/main" id="{4965638B-D1A0-672A-B804-A062632672E5}"/>
              </a:ext>
            </a:extLst>
          </p:cNvPr>
          <p:cNvSpPr txBox="1"/>
          <p:nvPr/>
        </p:nvSpPr>
        <p:spPr>
          <a:xfrm>
            <a:off x="3662304" y="4168070"/>
            <a:ext cx="1200641"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Uppträdande</a:t>
            </a:r>
          </a:p>
        </p:txBody>
      </p:sp>
      <p:sp>
        <p:nvSpPr>
          <p:cNvPr id="11" name="textruta 10">
            <a:extLst>
              <a:ext uri="{FF2B5EF4-FFF2-40B4-BE49-F238E27FC236}">
                <a16:creationId xmlns:a16="http://schemas.microsoft.com/office/drawing/2014/main" id="{EE083949-A22E-EC92-B256-A2066AC18C9A}"/>
              </a:ext>
            </a:extLst>
          </p:cNvPr>
          <p:cNvSpPr txBox="1"/>
          <p:nvPr/>
        </p:nvSpPr>
        <p:spPr>
          <a:xfrm>
            <a:off x="9356525" y="4112652"/>
            <a:ext cx="1629527"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Dömer som ett lag</a:t>
            </a:r>
          </a:p>
        </p:txBody>
      </p:sp>
      <p:sp>
        <p:nvSpPr>
          <p:cNvPr id="31" name="textruta 30">
            <a:extLst>
              <a:ext uri="{FF2B5EF4-FFF2-40B4-BE49-F238E27FC236}">
                <a16:creationId xmlns:a16="http://schemas.microsoft.com/office/drawing/2014/main" id="{6EBE21BF-8A56-A912-69E5-F7BC7B9D5096}"/>
              </a:ext>
            </a:extLst>
          </p:cNvPr>
          <p:cNvSpPr txBox="1"/>
          <p:nvPr/>
        </p:nvSpPr>
        <p:spPr>
          <a:xfrm>
            <a:off x="9356525" y="4542143"/>
            <a:ext cx="940415"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Utvecklas</a:t>
            </a:r>
          </a:p>
        </p:txBody>
      </p:sp>
      <p:sp>
        <p:nvSpPr>
          <p:cNvPr id="36" name="textruta 35">
            <a:extLst>
              <a:ext uri="{FF2B5EF4-FFF2-40B4-BE49-F238E27FC236}">
                <a16:creationId xmlns:a16="http://schemas.microsoft.com/office/drawing/2014/main" id="{AFE25B30-26DC-9DF7-2A68-0174F205BCA6}"/>
              </a:ext>
            </a:extLst>
          </p:cNvPr>
          <p:cNvSpPr txBox="1"/>
          <p:nvPr/>
        </p:nvSpPr>
        <p:spPr>
          <a:xfrm>
            <a:off x="3662305" y="4611416"/>
            <a:ext cx="883192"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Kvalitet</a:t>
            </a:r>
          </a:p>
        </p:txBody>
      </p:sp>
      <p:pic>
        <p:nvPicPr>
          <p:cNvPr id="8" name="Platshållare för bild 49" descr="En bild som visar person, utomhus&#10;&#10;Automatiskt genererad beskrivning">
            <a:extLst>
              <a:ext uri="{FF2B5EF4-FFF2-40B4-BE49-F238E27FC236}">
                <a16:creationId xmlns:a16="http://schemas.microsoft.com/office/drawing/2014/main" id="{2233E4B2-18F5-3651-A984-12CE7016D54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245081" y="3897351"/>
            <a:ext cx="2917521" cy="2342575"/>
          </a:xfrm>
          <a:prstGeom prst="rect">
            <a:avLst/>
          </a:prstGeom>
          <a:noFill/>
          <a:effectLst>
            <a:softEdge rad="0"/>
          </a:effectLst>
        </p:spPr>
      </p:pic>
      <p:sp>
        <p:nvSpPr>
          <p:cNvPr id="17" name="textruta 16">
            <a:extLst>
              <a:ext uri="{FF2B5EF4-FFF2-40B4-BE49-F238E27FC236}">
                <a16:creationId xmlns:a16="http://schemas.microsoft.com/office/drawing/2014/main" id="{FB768A7C-497E-003F-B6F4-ECBC83229DE8}"/>
              </a:ext>
            </a:extLst>
          </p:cNvPr>
          <p:cNvSpPr txBox="1"/>
          <p:nvPr/>
        </p:nvSpPr>
        <p:spPr>
          <a:xfrm>
            <a:off x="9370377" y="2055553"/>
            <a:ext cx="1110053"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sv-SE" sz="1300">
                <a:solidFill>
                  <a:srgbClr val="FFFFFF"/>
                </a:solidFill>
                <a:latin typeface="Flex 70"/>
              </a:rPr>
              <a:t>Engagerad</a:t>
            </a:r>
            <a:endParaRPr kumimoji="0" lang="sv-SE" sz="1300" b="0" i="0" u="none" strike="noStrike" kern="1200" cap="none" spc="0" normalizeH="0" baseline="0" noProof="0">
              <a:ln>
                <a:noFill/>
              </a:ln>
              <a:solidFill>
                <a:srgbClr val="FFFFFF"/>
              </a:solidFill>
              <a:effectLst/>
              <a:uLnTx/>
              <a:uFillTx/>
              <a:latin typeface="Flex 70"/>
              <a:ea typeface="+mn-ea"/>
              <a:cs typeface="+mn-cs"/>
            </a:endParaRPr>
          </a:p>
        </p:txBody>
      </p:sp>
      <p:pic>
        <p:nvPicPr>
          <p:cNvPr id="9" name="Bildobjekt 8">
            <a:extLst>
              <a:ext uri="{FF2B5EF4-FFF2-40B4-BE49-F238E27FC236}">
                <a16:creationId xmlns:a16="http://schemas.microsoft.com/office/drawing/2014/main" id="{D8DC4A11-F0DB-EB25-123C-1DA7DC657FF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57119" y="3900309"/>
            <a:ext cx="2819016" cy="2350767"/>
          </a:xfrm>
          <a:prstGeom prst="rect">
            <a:avLst/>
          </a:prstGeom>
        </p:spPr>
      </p:pic>
      <p:pic>
        <p:nvPicPr>
          <p:cNvPr id="16" name="Bildobjekt 15">
            <a:extLst>
              <a:ext uri="{FF2B5EF4-FFF2-40B4-BE49-F238E27FC236}">
                <a16:creationId xmlns:a16="http://schemas.microsoft.com/office/drawing/2014/main" id="{4FD4F36C-34A1-B4E4-7AF4-C83723E6A0F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25018" y="1346753"/>
            <a:ext cx="2851118" cy="2348911"/>
          </a:xfrm>
          <a:prstGeom prst="rect">
            <a:avLst/>
          </a:prstGeom>
        </p:spPr>
      </p:pic>
    </p:spTree>
    <p:extLst>
      <p:ext uri="{BB962C8B-B14F-4D97-AF65-F5344CB8AC3E}">
        <p14:creationId xmlns:p14="http://schemas.microsoft.com/office/powerpoint/2010/main" val="1840998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732DA-E741-6C5C-CA75-E96CD0644F1C}"/>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53F7BEA5-0676-80B4-0FBA-13F8F171A19A}"/>
              </a:ext>
            </a:extLst>
          </p:cNvPr>
          <p:cNvSpPr>
            <a:spLocks noGrp="1"/>
          </p:cNvSpPr>
          <p:nvPr>
            <p:ph type="ftr" sz="quarter" idx="11"/>
          </p:nvPr>
        </p:nvSpPr>
        <p:spPr/>
        <p:txBody>
          <a:bodyPr/>
          <a:lstStyle/>
          <a:p>
            <a:r>
              <a:rPr lang="sv-SE"/>
              <a:t>Domarverksamheten</a:t>
            </a:r>
          </a:p>
        </p:txBody>
      </p:sp>
      <p:sp>
        <p:nvSpPr>
          <p:cNvPr id="3" name="Platshållare för bildnummer 2">
            <a:extLst>
              <a:ext uri="{FF2B5EF4-FFF2-40B4-BE49-F238E27FC236}">
                <a16:creationId xmlns:a16="http://schemas.microsoft.com/office/drawing/2014/main" id="{6E5CAC48-585C-04CF-02B6-63B298DE6EDA}"/>
              </a:ext>
            </a:extLst>
          </p:cNvPr>
          <p:cNvSpPr>
            <a:spLocks noGrp="1"/>
          </p:cNvSpPr>
          <p:nvPr>
            <p:ph type="sldNum" sz="quarter" idx="12"/>
          </p:nvPr>
        </p:nvSpPr>
        <p:spPr/>
        <p:txBody>
          <a:bodyPr/>
          <a:lstStyle/>
          <a:p>
            <a:fld id="{6DDB0A55-353B-0141-AD40-F868C66FD585}" type="slidenum">
              <a:rPr lang="sv-SE" smtClean="0"/>
              <a:pPr/>
              <a:t>11</a:t>
            </a:fld>
            <a:endParaRPr lang="sv-SE"/>
          </a:p>
        </p:txBody>
      </p:sp>
      <p:sp>
        <p:nvSpPr>
          <p:cNvPr id="4" name="Rubrik 3">
            <a:extLst>
              <a:ext uri="{FF2B5EF4-FFF2-40B4-BE49-F238E27FC236}">
                <a16:creationId xmlns:a16="http://schemas.microsoft.com/office/drawing/2014/main" id="{44C74788-B66C-FED1-8B8E-98DE6702C1A4}"/>
              </a:ext>
            </a:extLst>
          </p:cNvPr>
          <p:cNvSpPr>
            <a:spLocks noGrp="1"/>
          </p:cNvSpPr>
          <p:nvPr>
            <p:ph type="title"/>
          </p:nvPr>
        </p:nvSpPr>
        <p:spPr>
          <a:xfrm>
            <a:off x="531779" y="944564"/>
            <a:ext cx="11277362" cy="689684"/>
          </a:xfrm>
        </p:spPr>
        <p:txBody>
          <a:bodyPr/>
          <a:lstStyle/>
          <a:p>
            <a:r>
              <a:rPr lang="sv-SE" sz="4800">
                <a:solidFill>
                  <a:schemeClr val="bg1"/>
                </a:solidFill>
                <a:latin typeface="+mj-lt"/>
              </a:rPr>
              <a:t>Vad förväntas av domarna inför en säsong?</a:t>
            </a:r>
            <a:br>
              <a:rPr lang="sv-SE" sz="4800">
                <a:solidFill>
                  <a:schemeClr val="bg1"/>
                </a:solidFill>
                <a:latin typeface="+mj-lt"/>
              </a:rPr>
            </a:br>
            <a:br>
              <a:rPr lang="sv-SE" sz="4800">
                <a:solidFill>
                  <a:schemeClr val="bg1"/>
                </a:solidFill>
                <a:latin typeface="+mj-lt"/>
              </a:rPr>
            </a:br>
            <a:br>
              <a:rPr lang="sv-SE" sz="4800">
                <a:solidFill>
                  <a:schemeClr val="bg1"/>
                </a:solidFill>
                <a:latin typeface="+mj-lt"/>
              </a:rPr>
            </a:br>
            <a:br>
              <a:rPr lang="sv-SE" sz="4800">
                <a:solidFill>
                  <a:schemeClr val="bg1"/>
                </a:solidFill>
              </a:rPr>
            </a:br>
            <a:br>
              <a:rPr lang="sv-SE" sz="4800">
                <a:solidFill>
                  <a:schemeClr val="bg1"/>
                </a:solidFill>
              </a:rPr>
            </a:br>
            <a:endParaRPr lang="sv-SE" sz="4800">
              <a:solidFill>
                <a:schemeClr val="bg1"/>
              </a:solidFill>
            </a:endParaRPr>
          </a:p>
        </p:txBody>
      </p:sp>
      <p:sp>
        <p:nvSpPr>
          <p:cNvPr id="7" name="textruta 6">
            <a:extLst>
              <a:ext uri="{FF2B5EF4-FFF2-40B4-BE49-F238E27FC236}">
                <a16:creationId xmlns:a16="http://schemas.microsoft.com/office/drawing/2014/main" id="{BCD5810C-2775-2C58-2DEB-36A5F0D0EEFE}"/>
              </a:ext>
            </a:extLst>
          </p:cNvPr>
          <p:cNvSpPr txBox="1"/>
          <p:nvPr/>
        </p:nvSpPr>
        <p:spPr>
          <a:xfrm>
            <a:off x="460170" y="2206383"/>
            <a:ext cx="2605164" cy="1569660"/>
          </a:xfrm>
          <a:prstGeom prst="rect">
            <a:avLst/>
          </a:prstGeom>
          <a:noFill/>
        </p:spPr>
        <p:txBody>
          <a:bodyPr wrap="square" lIns="91440" tIns="45720" rIns="91440" bIns="45720" rtlCol="0" anchor="t">
            <a:spAutoFit/>
          </a:bodyPr>
          <a:lstStyle/>
          <a:p>
            <a:r>
              <a:rPr lang="sv-SE" sz="2400">
                <a:solidFill>
                  <a:schemeClr val="bg1"/>
                </a:solidFill>
                <a:latin typeface="Flex Display 60"/>
              </a:rPr>
              <a:t>Det är olika förväntningar på olika nivåer och det ställs högre krav ju högre nivå man dömer på.</a:t>
            </a:r>
          </a:p>
        </p:txBody>
      </p:sp>
      <p:sp>
        <p:nvSpPr>
          <p:cNvPr id="13" name="Rektangel: rundade hörn 8">
            <a:extLst>
              <a:ext uri="{FF2B5EF4-FFF2-40B4-BE49-F238E27FC236}">
                <a16:creationId xmlns:a16="http://schemas.microsoft.com/office/drawing/2014/main" id="{F49EB8EE-F064-36AE-7DB9-B46A09D2D13B}"/>
              </a:ext>
            </a:extLst>
          </p:cNvPr>
          <p:cNvSpPr/>
          <p:nvPr/>
        </p:nvSpPr>
        <p:spPr>
          <a:xfrm>
            <a:off x="3338376" y="2222920"/>
            <a:ext cx="1879142" cy="387778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t"/>
          <a:lstStyle/>
          <a:p>
            <a:r>
              <a:rPr lang="sv-SE" b="1">
                <a:solidFill>
                  <a:schemeClr val="bg1"/>
                </a:solidFill>
                <a:latin typeface="Flex 90 Bold" pitchFamily="2" charset="0"/>
              </a:rPr>
              <a:t>Förbunds-domare</a:t>
            </a:r>
          </a:p>
          <a:p>
            <a:endParaRPr lang="sv-SE">
              <a:solidFill>
                <a:schemeClr val="bg1"/>
              </a:solidFill>
            </a:endParaRPr>
          </a:p>
          <a:p>
            <a:r>
              <a:rPr lang="sv-SE">
                <a:solidFill>
                  <a:schemeClr val="bg1"/>
                </a:solidFill>
              </a:rPr>
              <a:t>A–C</a:t>
            </a:r>
            <a:endParaRPr lang="en-SE">
              <a:solidFill>
                <a:schemeClr val="bg1"/>
              </a:solidFill>
            </a:endParaRPr>
          </a:p>
          <a:p>
            <a:endParaRPr lang="sv-SE" sz="1400">
              <a:solidFill>
                <a:schemeClr val="bg1"/>
              </a:solidFill>
            </a:endParaRPr>
          </a:p>
          <a:p>
            <a:endParaRPr lang="sv-SE" sz="1400"/>
          </a:p>
          <a:p>
            <a:endParaRPr lang="sv-SE" sz="1400"/>
          </a:p>
          <a:p>
            <a:endParaRPr lang="sv-SE" sz="1400"/>
          </a:p>
          <a:p>
            <a:endParaRPr lang="sv-SE" sz="1400"/>
          </a:p>
          <a:p>
            <a:endParaRPr lang="sv-SE" sz="1400"/>
          </a:p>
          <a:p>
            <a:endParaRPr lang="sv-SE" sz="1400"/>
          </a:p>
          <a:p>
            <a:pPr marL="285750" indent="-285750">
              <a:buFont typeface="Wingdings" pitchFamily="2" charset="2"/>
              <a:buChar char="ü"/>
            </a:pPr>
            <a:r>
              <a:rPr lang="sv-SE" sz="1400" err="1"/>
              <a:t>Fystest</a:t>
            </a:r>
            <a:endParaRPr lang="sv-SE" sz="1400"/>
          </a:p>
          <a:p>
            <a:pPr marL="285750" indent="-285750">
              <a:buFont typeface="Wingdings" pitchFamily="2" charset="2"/>
              <a:buChar char="ü"/>
            </a:pPr>
            <a:r>
              <a:rPr lang="sv-SE" sz="1400"/>
              <a:t>Regeltest </a:t>
            </a:r>
          </a:p>
        </p:txBody>
      </p:sp>
      <p:sp>
        <p:nvSpPr>
          <p:cNvPr id="14" name="Rektangel: rundade hörn 8">
            <a:extLst>
              <a:ext uri="{FF2B5EF4-FFF2-40B4-BE49-F238E27FC236}">
                <a16:creationId xmlns:a16="http://schemas.microsoft.com/office/drawing/2014/main" id="{39C268FD-CDAD-7823-80E7-53ED2254D537}"/>
              </a:ext>
            </a:extLst>
          </p:cNvPr>
          <p:cNvSpPr/>
          <p:nvPr/>
        </p:nvSpPr>
        <p:spPr>
          <a:xfrm>
            <a:off x="5445863" y="2222920"/>
            <a:ext cx="1879142" cy="387779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t"/>
          <a:lstStyle/>
          <a:p>
            <a:r>
              <a:rPr lang="sv-SE" b="1">
                <a:latin typeface="Flex 90 Bold" pitchFamily="2" charset="0"/>
              </a:rPr>
              <a:t>Regions-</a:t>
            </a:r>
            <a:br>
              <a:rPr lang="sv-SE" b="1">
                <a:latin typeface="Flex 90 Bold" pitchFamily="2" charset="0"/>
              </a:rPr>
            </a:br>
            <a:r>
              <a:rPr lang="sv-SE" b="1">
                <a:latin typeface="Flex 90 Bold" pitchFamily="2" charset="0"/>
              </a:rPr>
              <a:t>domare</a:t>
            </a:r>
          </a:p>
          <a:p>
            <a:endParaRPr lang="sv-SE"/>
          </a:p>
          <a:p>
            <a:r>
              <a:rPr lang="sv-SE">
                <a:solidFill>
                  <a:schemeClr val="bg1"/>
                </a:solidFill>
              </a:rPr>
              <a:t>A–C</a:t>
            </a:r>
          </a:p>
          <a:p>
            <a:endParaRPr lang="sv-SE" sz="1400">
              <a:solidFill>
                <a:schemeClr val="bg1"/>
              </a:solidFill>
            </a:endParaRPr>
          </a:p>
          <a:p>
            <a:endParaRPr lang="sv-SE" sz="1400"/>
          </a:p>
          <a:p>
            <a:endParaRPr lang="sv-SE" sz="1400"/>
          </a:p>
          <a:p>
            <a:endParaRPr lang="sv-SE" sz="1400"/>
          </a:p>
          <a:p>
            <a:endParaRPr lang="sv-SE" sz="1400"/>
          </a:p>
          <a:p>
            <a:endParaRPr lang="sv-SE" sz="1400"/>
          </a:p>
          <a:p>
            <a:endParaRPr lang="sv-SE" sz="1400"/>
          </a:p>
          <a:p>
            <a:pPr marL="285750" indent="-285750">
              <a:buFont typeface="Wingdings" pitchFamily="2" charset="2"/>
              <a:buChar char="ü"/>
            </a:pPr>
            <a:r>
              <a:rPr lang="sv-SE" sz="1400" err="1"/>
              <a:t>Fystest</a:t>
            </a:r>
            <a:endParaRPr lang="sv-SE" sz="1400"/>
          </a:p>
          <a:p>
            <a:pPr marL="285750" indent="-285750">
              <a:buFont typeface="Wingdings" pitchFamily="2" charset="2"/>
              <a:buChar char="ü"/>
            </a:pPr>
            <a:r>
              <a:rPr lang="sv-SE" sz="1400"/>
              <a:t>Regeltest </a:t>
            </a:r>
          </a:p>
          <a:p>
            <a:endParaRPr lang="en-SE"/>
          </a:p>
          <a:p>
            <a:endParaRPr lang="en-SE"/>
          </a:p>
        </p:txBody>
      </p:sp>
      <p:sp>
        <p:nvSpPr>
          <p:cNvPr id="15" name="Rektangel: rundade hörn 8">
            <a:extLst>
              <a:ext uri="{FF2B5EF4-FFF2-40B4-BE49-F238E27FC236}">
                <a16:creationId xmlns:a16="http://schemas.microsoft.com/office/drawing/2014/main" id="{B3341DD9-DE07-FD2F-8D75-E337BF3BE5E3}"/>
              </a:ext>
            </a:extLst>
          </p:cNvPr>
          <p:cNvSpPr/>
          <p:nvPr/>
        </p:nvSpPr>
        <p:spPr>
          <a:xfrm>
            <a:off x="7598048" y="2222920"/>
            <a:ext cx="1879142" cy="387779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t"/>
          <a:lstStyle/>
          <a:p>
            <a:r>
              <a:rPr lang="sv-SE" b="1">
                <a:latin typeface="Flex 90 Bold" pitchFamily="2" charset="0"/>
              </a:rPr>
              <a:t>Förenings-</a:t>
            </a:r>
            <a:br>
              <a:rPr lang="sv-SE" b="1">
                <a:latin typeface="Flex 90 Bold" pitchFamily="2" charset="0"/>
              </a:rPr>
            </a:br>
            <a:r>
              <a:rPr lang="sv-SE" b="1">
                <a:latin typeface="Flex 90 Bold" pitchFamily="2" charset="0"/>
              </a:rPr>
              <a:t>domare</a:t>
            </a:r>
          </a:p>
          <a:p>
            <a:endParaRPr lang="sv-SE"/>
          </a:p>
          <a:p>
            <a:r>
              <a:rPr lang="sv-SE">
                <a:solidFill>
                  <a:schemeClr val="bg1"/>
                </a:solidFill>
              </a:rPr>
              <a:t>U13–U15</a:t>
            </a: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200"/>
          </a:p>
          <a:p>
            <a:pPr marL="285750" indent="-285750">
              <a:buFont typeface="Wingdings" pitchFamily="2" charset="2"/>
              <a:buChar char="ü"/>
            </a:pPr>
            <a:r>
              <a:rPr lang="sv-SE" sz="1400" err="1"/>
              <a:t>Fystest</a:t>
            </a:r>
            <a:endParaRPr lang="sv-SE" sz="1400"/>
          </a:p>
          <a:p>
            <a:pPr marL="285750" indent="-285750">
              <a:buFont typeface="Wingdings" pitchFamily="2" charset="2"/>
              <a:buChar char="ü"/>
            </a:pPr>
            <a:r>
              <a:rPr lang="sv-SE" sz="1400"/>
              <a:t>Regeltest </a:t>
            </a:r>
          </a:p>
        </p:txBody>
      </p:sp>
      <p:sp>
        <p:nvSpPr>
          <p:cNvPr id="16" name="Rektangel: rundade hörn 8">
            <a:extLst>
              <a:ext uri="{FF2B5EF4-FFF2-40B4-BE49-F238E27FC236}">
                <a16:creationId xmlns:a16="http://schemas.microsoft.com/office/drawing/2014/main" id="{B82709C4-B85D-1D73-63F0-5AE8EDD88521}"/>
              </a:ext>
            </a:extLst>
          </p:cNvPr>
          <p:cNvSpPr/>
          <p:nvPr/>
        </p:nvSpPr>
        <p:spPr>
          <a:xfrm>
            <a:off x="9750233" y="2222920"/>
            <a:ext cx="1879142" cy="387779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t"/>
          <a:lstStyle/>
          <a:p>
            <a:r>
              <a:rPr lang="sv-SE" b="1">
                <a:latin typeface="Flex 90 Bold" pitchFamily="2" charset="0"/>
              </a:rPr>
              <a:t>Matchledare</a:t>
            </a:r>
            <a:endParaRPr lang="en-SE" sz="1600" b="1">
              <a:latin typeface="Flex 90 Bold" pitchFamily="2" charset="0"/>
            </a:endParaRPr>
          </a:p>
          <a:p>
            <a:endParaRPr lang="sv-SE"/>
          </a:p>
          <a:p>
            <a:endParaRPr lang="sv-SE"/>
          </a:p>
          <a:p>
            <a:r>
              <a:rPr lang="sv-SE"/>
              <a:t>TKH–U12</a:t>
            </a: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endParaRPr lang="sv-SE" sz="1400">
              <a:solidFill>
                <a:schemeClr val="bg1"/>
              </a:solidFill>
            </a:endParaRPr>
          </a:p>
          <a:p>
            <a:pPr marL="285750" indent="-285750">
              <a:buFont typeface="Wingdings" pitchFamily="2" charset="2"/>
              <a:buChar char="ü"/>
            </a:pPr>
            <a:r>
              <a:rPr lang="sv-SE" sz="1400"/>
              <a:t>Grund-utbildning </a:t>
            </a:r>
          </a:p>
        </p:txBody>
      </p:sp>
      <p:cxnSp>
        <p:nvCxnSpPr>
          <p:cNvPr id="17" name="Rak 16">
            <a:extLst>
              <a:ext uri="{FF2B5EF4-FFF2-40B4-BE49-F238E27FC236}">
                <a16:creationId xmlns:a16="http://schemas.microsoft.com/office/drawing/2014/main" id="{2884D29A-1D3B-551E-6434-725718D195B0}"/>
              </a:ext>
            </a:extLst>
          </p:cNvPr>
          <p:cNvCxnSpPr>
            <a:cxnSpLocks/>
          </p:cNvCxnSpPr>
          <p:nvPr/>
        </p:nvCxnSpPr>
        <p:spPr>
          <a:xfrm flipH="1">
            <a:off x="3338376" y="3210554"/>
            <a:ext cx="187914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Rak 19">
            <a:extLst>
              <a:ext uri="{FF2B5EF4-FFF2-40B4-BE49-F238E27FC236}">
                <a16:creationId xmlns:a16="http://schemas.microsoft.com/office/drawing/2014/main" id="{D2E9CEE7-77DC-7B16-4B28-5F5824CFE572}"/>
              </a:ext>
            </a:extLst>
          </p:cNvPr>
          <p:cNvCxnSpPr>
            <a:cxnSpLocks/>
          </p:cNvCxnSpPr>
          <p:nvPr/>
        </p:nvCxnSpPr>
        <p:spPr>
          <a:xfrm flipH="1">
            <a:off x="5434806" y="3210554"/>
            <a:ext cx="187914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Rak 20">
            <a:extLst>
              <a:ext uri="{FF2B5EF4-FFF2-40B4-BE49-F238E27FC236}">
                <a16:creationId xmlns:a16="http://schemas.microsoft.com/office/drawing/2014/main" id="{2C8CE2BC-1756-BCAC-CC26-D08930FDC745}"/>
              </a:ext>
            </a:extLst>
          </p:cNvPr>
          <p:cNvCxnSpPr>
            <a:cxnSpLocks/>
          </p:cNvCxnSpPr>
          <p:nvPr/>
        </p:nvCxnSpPr>
        <p:spPr>
          <a:xfrm flipH="1">
            <a:off x="7586991" y="3210554"/>
            <a:ext cx="187914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5D40D30-5B93-89D2-AD47-63156378135F}"/>
              </a:ext>
            </a:extLst>
          </p:cNvPr>
          <p:cNvCxnSpPr>
            <a:cxnSpLocks/>
          </p:cNvCxnSpPr>
          <p:nvPr/>
        </p:nvCxnSpPr>
        <p:spPr>
          <a:xfrm flipH="1">
            <a:off x="9750328" y="3210554"/>
            <a:ext cx="187914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79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BD3FF-FF1D-E769-D6A5-4B1D4767A2A2}"/>
            </a:ext>
          </a:extLst>
        </p:cNvPr>
        <p:cNvGrpSpPr/>
        <p:nvPr/>
      </p:nvGrpSpPr>
      <p:grpSpPr>
        <a:xfrm>
          <a:off x="0" y="0"/>
          <a:ext cx="0" cy="0"/>
          <a:chOff x="0" y="0"/>
          <a:chExt cx="0" cy="0"/>
        </a:xfrm>
      </p:grpSpPr>
      <p:pic>
        <p:nvPicPr>
          <p:cNvPr id="31" name="Bildobjekt 30">
            <a:extLst>
              <a:ext uri="{FF2B5EF4-FFF2-40B4-BE49-F238E27FC236}">
                <a16:creationId xmlns:a16="http://schemas.microsoft.com/office/drawing/2014/main" id="{5337AF4A-CF9C-D375-A85D-687BED58D38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50862" y="1791030"/>
            <a:ext cx="5144260" cy="4371975"/>
          </a:xfrm>
          <a:prstGeom prst="rect">
            <a:avLst/>
          </a:prstGeom>
        </p:spPr>
      </p:pic>
      <p:sp>
        <p:nvSpPr>
          <p:cNvPr id="2" name="Platshållare för innehåll 1">
            <a:extLst>
              <a:ext uri="{FF2B5EF4-FFF2-40B4-BE49-F238E27FC236}">
                <a16:creationId xmlns:a16="http://schemas.microsoft.com/office/drawing/2014/main" id="{098391F8-3F52-772D-2A71-6C67D40FAD53}"/>
              </a:ext>
            </a:extLst>
          </p:cNvPr>
          <p:cNvSpPr>
            <a:spLocks noGrp="1"/>
          </p:cNvSpPr>
          <p:nvPr>
            <p:ph sz="half" idx="1"/>
          </p:nvPr>
        </p:nvSpPr>
        <p:spPr>
          <a:xfrm>
            <a:off x="7165548" y="1791030"/>
            <a:ext cx="4567273" cy="4492570"/>
          </a:xfrm>
        </p:spPr>
        <p:txBody>
          <a:bodyPr vert="horz" lIns="0" tIns="0" rIns="0" bIns="0" rtlCol="0" anchor="t">
            <a:noAutofit/>
          </a:bodyPr>
          <a:lstStyle/>
          <a:p>
            <a:pPr marL="0" indent="0">
              <a:buNone/>
            </a:pPr>
            <a:r>
              <a:rPr lang="sv-SE" b="1">
                <a:latin typeface="Flex 90 Bold" pitchFamily="2" charset="0"/>
              </a:rPr>
              <a:t>SAMLING</a:t>
            </a:r>
            <a:br>
              <a:rPr lang="sv-SE">
                <a:solidFill>
                  <a:schemeClr val="accent1"/>
                </a:solidFill>
              </a:rPr>
            </a:br>
            <a:r>
              <a:rPr lang="sv-SE" b="1">
                <a:solidFill>
                  <a:schemeClr val="accent1"/>
                </a:solidFill>
                <a:latin typeface="Flex 90 Bold" pitchFamily="2" charset="0"/>
                <a:cs typeface="Segoe UI"/>
                <a:sym typeface="Wingdings" pitchFamily="2" charset="2"/>
              </a:rPr>
              <a:t> </a:t>
            </a:r>
            <a:r>
              <a:rPr lang="sv-SE"/>
              <a:t>1 h innan match</a:t>
            </a:r>
          </a:p>
          <a:p>
            <a:pPr marL="0" indent="0">
              <a:buNone/>
            </a:pPr>
            <a:r>
              <a:rPr lang="sv-SE" b="1">
                <a:latin typeface="Flex 90 Bold" pitchFamily="2" charset="0"/>
              </a:rPr>
              <a:t>UPPVÄRMNING</a:t>
            </a:r>
            <a:br>
              <a:rPr lang="sv-SE">
                <a:solidFill>
                  <a:schemeClr val="accent1"/>
                </a:solidFill>
              </a:rPr>
            </a:br>
            <a:r>
              <a:rPr lang="sv-SE" b="1">
                <a:solidFill>
                  <a:schemeClr val="accent1"/>
                </a:solidFill>
                <a:latin typeface="Flex 90 Bold" pitchFamily="2" charset="0"/>
                <a:cs typeface="Segoe UI"/>
                <a:sym typeface="Wingdings" pitchFamily="2" charset="2"/>
              </a:rPr>
              <a:t> </a:t>
            </a:r>
            <a:r>
              <a:rPr lang="sv-SE"/>
              <a:t>45 min innan match</a:t>
            </a:r>
          </a:p>
          <a:p>
            <a:pPr marL="0" indent="0">
              <a:buNone/>
            </a:pPr>
            <a:r>
              <a:rPr lang="sv-SE" b="1">
                <a:latin typeface="Flex 90 Bold" pitchFamily="2" charset="0"/>
              </a:rPr>
              <a:t>UNDER MATCH</a:t>
            </a:r>
            <a:br>
              <a:rPr lang="sv-SE"/>
            </a:br>
            <a:r>
              <a:rPr lang="sv-SE"/>
              <a:t>Snittpuls cirka 75 % av max</a:t>
            </a:r>
            <a:br>
              <a:rPr lang="sv-SE"/>
            </a:br>
            <a:r>
              <a:rPr lang="sv-SE" b="1">
                <a:solidFill>
                  <a:schemeClr val="accent1"/>
                </a:solidFill>
                <a:latin typeface="Flex 90 Bold" pitchFamily="2" charset="0"/>
                <a:cs typeface="Segoe UI"/>
                <a:sym typeface="Wingdings" pitchFamily="2" charset="2"/>
              </a:rPr>
              <a:t></a:t>
            </a:r>
            <a:r>
              <a:rPr lang="sv-SE" b="1">
                <a:solidFill>
                  <a:srgbClr val="FFD200"/>
                </a:solidFill>
                <a:latin typeface="Flex 90 Bold" pitchFamily="2" charset="0"/>
                <a:cs typeface="Segoe UI"/>
                <a:sym typeface="Wingdings" pitchFamily="2" charset="2"/>
              </a:rPr>
              <a:t> </a:t>
            </a:r>
            <a:r>
              <a:rPr lang="sv-SE"/>
              <a:t>Uthållighet för att hålla fokus</a:t>
            </a:r>
            <a:br>
              <a:rPr lang="sv-SE"/>
            </a:br>
            <a:r>
              <a:rPr lang="sv-SE" b="1">
                <a:solidFill>
                  <a:schemeClr val="accent1"/>
                </a:solidFill>
                <a:latin typeface="Flex 90 Bold" pitchFamily="2" charset="0"/>
                <a:cs typeface="Segoe UI"/>
                <a:sym typeface="Wingdings" pitchFamily="2" charset="2"/>
              </a:rPr>
              <a:t></a:t>
            </a:r>
            <a:r>
              <a:rPr lang="sv-SE" b="1">
                <a:solidFill>
                  <a:srgbClr val="FFD200"/>
                </a:solidFill>
                <a:latin typeface="Flex 90 Bold" pitchFamily="2" charset="0"/>
                <a:cs typeface="Segoe UI"/>
                <a:sym typeface="Wingdings" pitchFamily="2" charset="2"/>
              </a:rPr>
              <a:t> </a:t>
            </a:r>
            <a:r>
              <a:rPr lang="sv-SE"/>
              <a:t>Snabbhet och smidighet för att hinna undan och ha bästa position att kunna göra bedömningar</a:t>
            </a:r>
          </a:p>
          <a:p>
            <a:pPr marL="0" indent="0">
              <a:buNone/>
            </a:pPr>
            <a:r>
              <a:rPr lang="sv-SE" b="1">
                <a:latin typeface="Flex 90 Bold" pitchFamily="2" charset="0"/>
              </a:rPr>
              <a:t>FEEDBACK</a:t>
            </a:r>
            <a:br>
              <a:rPr lang="sv-SE"/>
            </a:br>
            <a:r>
              <a:rPr lang="sv-SE" b="1">
                <a:solidFill>
                  <a:schemeClr val="accent1"/>
                </a:solidFill>
                <a:latin typeface="Flex 90 Bold" pitchFamily="2" charset="0"/>
                <a:cs typeface="Segoe UI"/>
                <a:sym typeface="Wingdings" pitchFamily="2" charset="2"/>
              </a:rPr>
              <a:t></a:t>
            </a:r>
            <a:r>
              <a:rPr lang="sv-SE" b="1">
                <a:solidFill>
                  <a:srgbClr val="FFD200"/>
                </a:solidFill>
                <a:latin typeface="Flex 90 Bold" pitchFamily="2" charset="0"/>
                <a:cs typeface="Segoe UI"/>
                <a:sym typeface="Wingdings" pitchFamily="2" charset="2"/>
              </a:rPr>
              <a:t> </a:t>
            </a:r>
            <a:r>
              <a:rPr lang="sv-SE"/>
              <a:t>Genomgång i teamet efter match</a:t>
            </a:r>
          </a:p>
          <a:p>
            <a:pPr marL="0" indent="0">
              <a:buNone/>
            </a:pPr>
            <a:r>
              <a:rPr lang="sv-SE" b="1">
                <a:latin typeface="Flex 90 Bold" pitchFamily="2" charset="0"/>
              </a:rPr>
              <a:t>ANMÄLAN</a:t>
            </a:r>
            <a:r>
              <a:rPr lang="sv-SE"/>
              <a:t> </a:t>
            </a:r>
            <a:br>
              <a:rPr lang="sv-SE"/>
            </a:br>
            <a:r>
              <a:rPr lang="sv-SE" b="1">
                <a:solidFill>
                  <a:schemeClr val="accent1"/>
                </a:solidFill>
                <a:latin typeface="Flex 90 Bold" pitchFamily="2" charset="0"/>
                <a:cs typeface="Segoe UI"/>
                <a:sym typeface="Wingdings" pitchFamily="2" charset="2"/>
              </a:rPr>
              <a:t></a:t>
            </a:r>
            <a:r>
              <a:rPr lang="sv-SE" b="1">
                <a:solidFill>
                  <a:srgbClr val="FFD200"/>
                </a:solidFill>
                <a:latin typeface="Flex 90 Bold" pitchFamily="2" charset="0"/>
                <a:cs typeface="Segoe UI"/>
                <a:sym typeface="Wingdings" pitchFamily="2" charset="2"/>
              </a:rPr>
              <a:t> </a:t>
            </a:r>
            <a:r>
              <a:rPr lang="sv-SE"/>
              <a:t>Rapport på eventuella grova förseelser</a:t>
            </a:r>
          </a:p>
          <a:p>
            <a:pPr marL="0" indent="0">
              <a:buNone/>
            </a:pPr>
            <a:r>
              <a:rPr lang="sv-SE" b="1">
                <a:latin typeface="Flex 90 Bold" pitchFamily="2" charset="0"/>
              </a:rPr>
              <a:t>AVSLUTNING</a:t>
            </a:r>
            <a:br>
              <a:rPr lang="sv-SE"/>
            </a:br>
            <a:r>
              <a:rPr lang="sv-SE" b="1">
                <a:solidFill>
                  <a:schemeClr val="accent1"/>
                </a:solidFill>
                <a:latin typeface="Flex 90 Bold" pitchFamily="2" charset="0"/>
                <a:cs typeface="Segoe UI"/>
                <a:sym typeface="Wingdings" pitchFamily="2" charset="2"/>
              </a:rPr>
              <a:t></a:t>
            </a:r>
            <a:r>
              <a:rPr lang="sv-SE" b="1">
                <a:solidFill>
                  <a:srgbClr val="FFD200"/>
                </a:solidFill>
                <a:latin typeface="Flex 90 Bold" pitchFamily="2" charset="0"/>
                <a:cs typeface="Segoe UI"/>
                <a:sym typeface="Wingdings" pitchFamily="2" charset="2"/>
              </a:rPr>
              <a:t> </a:t>
            </a:r>
            <a:r>
              <a:rPr lang="sv-SE"/>
              <a:t>Domarcoach, feedback, utveckling, uppföljning</a:t>
            </a:r>
          </a:p>
        </p:txBody>
      </p:sp>
      <p:sp>
        <p:nvSpPr>
          <p:cNvPr id="3" name="Platshållare för sidfot 2">
            <a:extLst>
              <a:ext uri="{FF2B5EF4-FFF2-40B4-BE49-F238E27FC236}">
                <a16:creationId xmlns:a16="http://schemas.microsoft.com/office/drawing/2014/main" id="{426F3E4D-0131-2960-0080-8CE7B9C46934}"/>
              </a:ext>
            </a:extLst>
          </p:cNvPr>
          <p:cNvSpPr>
            <a:spLocks noGrp="1"/>
          </p:cNvSpPr>
          <p:nvPr>
            <p:ph type="ftr" sz="quarter" idx="11"/>
          </p:nvPr>
        </p:nvSpPr>
        <p:spPr/>
        <p:txBody>
          <a:bodyPr/>
          <a:lstStyle/>
          <a:p>
            <a:r>
              <a:rPr lang="sv-SE"/>
              <a:t>Domarverksamheten</a:t>
            </a:r>
          </a:p>
        </p:txBody>
      </p:sp>
      <p:sp>
        <p:nvSpPr>
          <p:cNvPr id="4" name="Platshållare för bildnummer 3">
            <a:extLst>
              <a:ext uri="{FF2B5EF4-FFF2-40B4-BE49-F238E27FC236}">
                <a16:creationId xmlns:a16="http://schemas.microsoft.com/office/drawing/2014/main" id="{7ABEF4B7-0A6C-DBE6-DAF0-FA41E8AE635F}"/>
              </a:ext>
            </a:extLst>
          </p:cNvPr>
          <p:cNvSpPr>
            <a:spLocks noGrp="1"/>
          </p:cNvSpPr>
          <p:nvPr>
            <p:ph type="sldNum" sz="quarter" idx="12"/>
          </p:nvPr>
        </p:nvSpPr>
        <p:spPr/>
        <p:txBody>
          <a:bodyPr/>
          <a:lstStyle/>
          <a:p>
            <a:fld id="{6DDB0A55-353B-0141-AD40-F868C66FD585}" type="slidenum">
              <a:rPr lang="sv-SE" smtClean="0"/>
              <a:t>12</a:t>
            </a:fld>
            <a:endParaRPr lang="sv-SE"/>
          </a:p>
        </p:txBody>
      </p:sp>
      <p:sp>
        <p:nvSpPr>
          <p:cNvPr id="5" name="Rubrik 4">
            <a:extLst>
              <a:ext uri="{FF2B5EF4-FFF2-40B4-BE49-F238E27FC236}">
                <a16:creationId xmlns:a16="http://schemas.microsoft.com/office/drawing/2014/main" id="{8F9C96E8-6F8C-BC9B-5C83-944D226C266D}"/>
              </a:ext>
            </a:extLst>
          </p:cNvPr>
          <p:cNvSpPr>
            <a:spLocks noGrp="1"/>
          </p:cNvSpPr>
          <p:nvPr>
            <p:ph type="title"/>
          </p:nvPr>
        </p:nvSpPr>
        <p:spPr>
          <a:xfrm>
            <a:off x="550862" y="944563"/>
            <a:ext cx="4786452" cy="582941"/>
          </a:xfrm>
        </p:spPr>
        <p:txBody>
          <a:bodyPr/>
          <a:lstStyle/>
          <a:p>
            <a:r>
              <a:rPr lang="en-GB" sz="4800" err="1"/>
              <a:t>Matchdag</a:t>
            </a:r>
            <a:r>
              <a:rPr lang="en-GB" sz="4800"/>
              <a:t>!</a:t>
            </a:r>
            <a:endParaRPr lang="sv-SE" sz="4800"/>
          </a:p>
        </p:txBody>
      </p:sp>
      <p:sp>
        <p:nvSpPr>
          <p:cNvPr id="10" name="Rektangel: rundade hörn 8">
            <a:extLst>
              <a:ext uri="{FF2B5EF4-FFF2-40B4-BE49-F238E27FC236}">
                <a16:creationId xmlns:a16="http://schemas.microsoft.com/office/drawing/2014/main" id="{A232DE2A-90BA-8E95-4CD8-1FDFE7850AF6}"/>
              </a:ext>
            </a:extLst>
          </p:cNvPr>
          <p:cNvSpPr/>
          <p:nvPr/>
        </p:nvSpPr>
        <p:spPr>
          <a:xfrm>
            <a:off x="774866" y="4463965"/>
            <a:ext cx="1718954" cy="152779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360000" rIns="91440" bIns="45720" rtlCol="0" anchor="ctr"/>
          <a:lstStyle/>
          <a:p>
            <a:r>
              <a:rPr lang="en-GB" sz="5400" kern="100">
                <a:latin typeface="+mj-lt"/>
                <a:ea typeface="Calibri" panose="020F0502020204030204" pitchFamily="34" charset="0"/>
                <a:cs typeface="Times New Roman" panose="02020603050405020304" pitchFamily="18" charset="0"/>
              </a:rPr>
              <a:t>60</a:t>
            </a:r>
            <a:endParaRPr lang="en-GB" sz="8000" kern="100">
              <a:effectLst/>
              <a:latin typeface="+mj-lt"/>
              <a:ea typeface="Calibri" panose="020F0502020204030204" pitchFamily="34" charset="0"/>
              <a:cs typeface="Times New Roman" panose="02020603050405020304" pitchFamily="18" charset="0"/>
            </a:endParaRPr>
          </a:p>
          <a:p>
            <a:r>
              <a:rPr lang="en-GB" sz="1400" kern="100">
                <a:effectLst/>
                <a:ea typeface="Calibri"/>
                <a:cs typeface="Times New Roman"/>
              </a:rPr>
              <a:t>… matcher per </a:t>
            </a:r>
            <a:r>
              <a:rPr lang="en-GB" sz="1400" kern="100" err="1">
                <a:effectLst/>
                <a:ea typeface="Calibri"/>
                <a:cs typeface="Times New Roman"/>
              </a:rPr>
              <a:t>säsong</a:t>
            </a:r>
            <a:r>
              <a:rPr lang="en-GB" sz="1400" kern="100">
                <a:effectLst/>
                <a:ea typeface="Calibri"/>
                <a:cs typeface="Times New Roman"/>
              </a:rPr>
              <a:t> </a:t>
            </a:r>
            <a:r>
              <a:rPr lang="en-GB" sz="1400" kern="100" err="1">
                <a:effectLst/>
                <a:ea typeface="Calibri"/>
                <a:cs typeface="Times New Roman"/>
              </a:rPr>
              <a:t>cirka</a:t>
            </a:r>
            <a:endParaRPr lang="en-GB" sz="1400" kern="100">
              <a:effectLst/>
              <a:ea typeface="Calibri" panose="020F0502020204030204" pitchFamily="34" charset="0"/>
              <a:cs typeface="Times New Roman" panose="02020603050405020304" pitchFamily="18" charset="0"/>
            </a:endParaRPr>
          </a:p>
          <a:p>
            <a:endParaRPr lang="en-SE"/>
          </a:p>
          <a:p>
            <a:endParaRPr lang="en-SE"/>
          </a:p>
        </p:txBody>
      </p:sp>
      <p:grpSp>
        <p:nvGrpSpPr>
          <p:cNvPr id="29" name="Grupp 28">
            <a:extLst>
              <a:ext uri="{FF2B5EF4-FFF2-40B4-BE49-F238E27FC236}">
                <a16:creationId xmlns:a16="http://schemas.microsoft.com/office/drawing/2014/main" id="{1CF4730D-B329-13E0-646B-11125F76C7A3}"/>
              </a:ext>
            </a:extLst>
          </p:cNvPr>
          <p:cNvGrpSpPr/>
          <p:nvPr/>
        </p:nvGrpSpPr>
        <p:grpSpPr>
          <a:xfrm>
            <a:off x="6017383" y="2347478"/>
            <a:ext cx="5545139" cy="3311237"/>
            <a:chOff x="550861" y="2347478"/>
            <a:chExt cx="11066750" cy="3311237"/>
          </a:xfrm>
        </p:grpSpPr>
        <p:cxnSp>
          <p:nvCxnSpPr>
            <p:cNvPr id="6" name="Rak 5">
              <a:extLst>
                <a:ext uri="{FF2B5EF4-FFF2-40B4-BE49-F238E27FC236}">
                  <a16:creationId xmlns:a16="http://schemas.microsoft.com/office/drawing/2014/main" id="{2572C6FC-4B67-D29A-4430-5AC203A72C5B}"/>
                </a:ext>
              </a:extLst>
            </p:cNvPr>
            <p:cNvCxnSpPr>
              <a:cxnSpLocks/>
            </p:cNvCxnSpPr>
            <p:nvPr/>
          </p:nvCxnSpPr>
          <p:spPr>
            <a:xfrm flipH="1">
              <a:off x="550861" y="2347478"/>
              <a:ext cx="11066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Rak 6">
              <a:extLst>
                <a:ext uri="{FF2B5EF4-FFF2-40B4-BE49-F238E27FC236}">
                  <a16:creationId xmlns:a16="http://schemas.microsoft.com/office/drawing/2014/main" id="{74590327-489E-7945-CC88-D49D031D5AE1}"/>
                </a:ext>
              </a:extLst>
            </p:cNvPr>
            <p:cNvCxnSpPr>
              <a:cxnSpLocks/>
            </p:cNvCxnSpPr>
            <p:nvPr/>
          </p:nvCxnSpPr>
          <p:spPr>
            <a:xfrm flipH="1">
              <a:off x="550861" y="2970933"/>
              <a:ext cx="11066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Rak 7">
              <a:extLst>
                <a:ext uri="{FF2B5EF4-FFF2-40B4-BE49-F238E27FC236}">
                  <a16:creationId xmlns:a16="http://schemas.microsoft.com/office/drawing/2014/main" id="{8EC94E17-94E2-C5A8-A269-2013C52D1BCC}"/>
                </a:ext>
              </a:extLst>
            </p:cNvPr>
            <p:cNvCxnSpPr>
              <a:cxnSpLocks/>
            </p:cNvCxnSpPr>
            <p:nvPr/>
          </p:nvCxnSpPr>
          <p:spPr>
            <a:xfrm flipH="1">
              <a:off x="550861" y="4356388"/>
              <a:ext cx="11066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8">
              <a:extLst>
                <a:ext uri="{FF2B5EF4-FFF2-40B4-BE49-F238E27FC236}">
                  <a16:creationId xmlns:a16="http://schemas.microsoft.com/office/drawing/2014/main" id="{3564A29C-AAFF-0582-9A9F-343FF13C8C3B}"/>
                </a:ext>
              </a:extLst>
            </p:cNvPr>
            <p:cNvCxnSpPr>
              <a:cxnSpLocks/>
            </p:cNvCxnSpPr>
            <p:nvPr/>
          </p:nvCxnSpPr>
          <p:spPr>
            <a:xfrm flipH="1">
              <a:off x="550861" y="5035260"/>
              <a:ext cx="11066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1725EF83-905C-60AD-DDAF-6BB99528DA9C}"/>
                </a:ext>
              </a:extLst>
            </p:cNvPr>
            <p:cNvCxnSpPr>
              <a:cxnSpLocks/>
            </p:cNvCxnSpPr>
            <p:nvPr/>
          </p:nvCxnSpPr>
          <p:spPr>
            <a:xfrm flipH="1">
              <a:off x="550861" y="5658715"/>
              <a:ext cx="11066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Rubrik 4">
            <a:extLst>
              <a:ext uri="{FF2B5EF4-FFF2-40B4-BE49-F238E27FC236}">
                <a16:creationId xmlns:a16="http://schemas.microsoft.com/office/drawing/2014/main" id="{B5940C35-E084-2336-2739-20701E9595A0}"/>
              </a:ext>
            </a:extLst>
          </p:cNvPr>
          <p:cNvSpPr txBox="1">
            <a:spLocks/>
          </p:cNvSpPr>
          <p:nvPr/>
        </p:nvSpPr>
        <p:spPr>
          <a:xfrm>
            <a:off x="6017384" y="1734272"/>
            <a:ext cx="573422" cy="5829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a:t>1.</a:t>
            </a:r>
            <a:endParaRPr lang="sv-SE" sz="4800"/>
          </a:p>
        </p:txBody>
      </p:sp>
      <p:sp>
        <p:nvSpPr>
          <p:cNvPr id="32" name="Rubrik 4">
            <a:extLst>
              <a:ext uri="{FF2B5EF4-FFF2-40B4-BE49-F238E27FC236}">
                <a16:creationId xmlns:a16="http://schemas.microsoft.com/office/drawing/2014/main" id="{2F9CA55E-DD95-7B49-537B-A968242ECC08}"/>
              </a:ext>
            </a:extLst>
          </p:cNvPr>
          <p:cNvSpPr txBox="1">
            <a:spLocks/>
          </p:cNvSpPr>
          <p:nvPr/>
        </p:nvSpPr>
        <p:spPr>
          <a:xfrm>
            <a:off x="6017384" y="2375539"/>
            <a:ext cx="573422" cy="5829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a:t>2.</a:t>
            </a:r>
            <a:endParaRPr lang="sv-SE" sz="4800"/>
          </a:p>
        </p:txBody>
      </p:sp>
      <p:sp>
        <p:nvSpPr>
          <p:cNvPr id="33" name="Rubrik 4">
            <a:extLst>
              <a:ext uri="{FF2B5EF4-FFF2-40B4-BE49-F238E27FC236}">
                <a16:creationId xmlns:a16="http://schemas.microsoft.com/office/drawing/2014/main" id="{0087899D-ADB0-BF43-6F5C-C969DB0C83BE}"/>
              </a:ext>
            </a:extLst>
          </p:cNvPr>
          <p:cNvSpPr txBox="1">
            <a:spLocks/>
          </p:cNvSpPr>
          <p:nvPr/>
        </p:nvSpPr>
        <p:spPr>
          <a:xfrm>
            <a:off x="6017384" y="3006445"/>
            <a:ext cx="573422" cy="5829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a:t>3.</a:t>
            </a:r>
            <a:endParaRPr lang="sv-SE" sz="4800"/>
          </a:p>
        </p:txBody>
      </p:sp>
      <p:sp>
        <p:nvSpPr>
          <p:cNvPr id="34" name="Rubrik 4">
            <a:extLst>
              <a:ext uri="{FF2B5EF4-FFF2-40B4-BE49-F238E27FC236}">
                <a16:creationId xmlns:a16="http://schemas.microsoft.com/office/drawing/2014/main" id="{01529148-D3A3-E551-56B7-10A8C70AFB11}"/>
              </a:ext>
            </a:extLst>
          </p:cNvPr>
          <p:cNvSpPr txBox="1">
            <a:spLocks/>
          </p:cNvSpPr>
          <p:nvPr/>
        </p:nvSpPr>
        <p:spPr>
          <a:xfrm>
            <a:off x="6014127" y="4385645"/>
            <a:ext cx="573422" cy="5829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a:t>4.</a:t>
            </a:r>
            <a:endParaRPr lang="sv-SE" sz="4800"/>
          </a:p>
        </p:txBody>
      </p:sp>
      <p:sp>
        <p:nvSpPr>
          <p:cNvPr id="35" name="Rubrik 4">
            <a:extLst>
              <a:ext uri="{FF2B5EF4-FFF2-40B4-BE49-F238E27FC236}">
                <a16:creationId xmlns:a16="http://schemas.microsoft.com/office/drawing/2014/main" id="{99BCA6D7-4B0F-BA6E-2287-63FBF34AFC99}"/>
              </a:ext>
            </a:extLst>
          </p:cNvPr>
          <p:cNvSpPr txBox="1">
            <a:spLocks/>
          </p:cNvSpPr>
          <p:nvPr/>
        </p:nvSpPr>
        <p:spPr>
          <a:xfrm>
            <a:off x="6017384" y="5072751"/>
            <a:ext cx="573422" cy="5829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a:t>5.</a:t>
            </a:r>
            <a:endParaRPr lang="sv-SE" sz="4800"/>
          </a:p>
        </p:txBody>
      </p:sp>
      <p:sp>
        <p:nvSpPr>
          <p:cNvPr id="36" name="Rubrik 4">
            <a:extLst>
              <a:ext uri="{FF2B5EF4-FFF2-40B4-BE49-F238E27FC236}">
                <a16:creationId xmlns:a16="http://schemas.microsoft.com/office/drawing/2014/main" id="{3CF6EB72-A956-66DB-8B82-1C42E004B266}"/>
              </a:ext>
            </a:extLst>
          </p:cNvPr>
          <p:cNvSpPr txBox="1">
            <a:spLocks/>
          </p:cNvSpPr>
          <p:nvPr/>
        </p:nvSpPr>
        <p:spPr>
          <a:xfrm>
            <a:off x="6017384" y="5702143"/>
            <a:ext cx="573422" cy="5829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a:t>6.</a:t>
            </a:r>
            <a:endParaRPr lang="sv-SE" sz="4800"/>
          </a:p>
        </p:txBody>
      </p:sp>
    </p:spTree>
    <p:extLst>
      <p:ext uri="{BB962C8B-B14F-4D97-AF65-F5344CB8AC3E}">
        <p14:creationId xmlns:p14="http://schemas.microsoft.com/office/powerpoint/2010/main" val="139832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pic>
        <p:nvPicPr>
          <p:cNvPr id="21" name="Bild 20">
            <a:extLst>
              <a:ext uri="{FF2B5EF4-FFF2-40B4-BE49-F238E27FC236}">
                <a16:creationId xmlns:a16="http://schemas.microsoft.com/office/drawing/2014/main" id="{97C67E5F-A10F-8637-DFD4-F4D3B483F0F1}"/>
              </a:ext>
            </a:extLst>
          </p:cNvPr>
          <p:cNvPicPr>
            <a:picLocks noChangeAspect="1"/>
          </p:cNvPicPr>
          <p:nvPr/>
        </p:nvPicPr>
        <p:blipFill>
          <a:blip>
            <a:extLst>
              <a:ext uri="{96DAC541-7B7A-43D3-8B79-37D633B846F1}">
                <asvg:svgBlip xmlns:asvg="http://schemas.microsoft.com/office/drawing/2016/SVG/main" r:embed="rId3"/>
              </a:ext>
            </a:extLst>
          </a:blip>
          <a:srcRect l="9545" t="16383" r="38136" b="-10235"/>
          <a:stretch>
            <a:fillRect/>
          </a:stretch>
        </p:blipFill>
        <p:spPr>
          <a:xfrm rot="10800000">
            <a:off x="-2" y="3589729"/>
            <a:ext cx="3193577" cy="3268271"/>
          </a:xfrm>
          <a:prstGeom prst="rect">
            <a:avLst/>
          </a:prstGeom>
        </p:spPr>
      </p:pic>
      <p:sp>
        <p:nvSpPr>
          <p:cNvPr id="2" name="Platshållare för sidfot 1">
            <a:extLst>
              <a:ext uri="{FF2B5EF4-FFF2-40B4-BE49-F238E27FC236}">
                <a16:creationId xmlns:a16="http://schemas.microsoft.com/office/drawing/2014/main" id="{9F04AADB-CD30-78EE-CE7F-5CFCB33C6513}"/>
              </a:ext>
            </a:extLst>
          </p:cNvPr>
          <p:cNvSpPr>
            <a:spLocks noGrp="1"/>
          </p:cNvSpPr>
          <p:nvPr>
            <p:ph type="ftr" sz="quarter" idx="11"/>
          </p:nvPr>
        </p:nvSpPr>
        <p:spPr/>
        <p:txBody>
          <a:bodyPr anchor="ctr">
            <a:normAutofit/>
          </a:bodyPr>
          <a:lstStyle/>
          <a:p>
            <a:pPr>
              <a:spcAft>
                <a:spcPts val="600"/>
              </a:spcAft>
            </a:pPr>
            <a:r>
              <a:rPr lang="sv-SE"/>
              <a:t>Domarverksamheten</a:t>
            </a:r>
          </a:p>
        </p:txBody>
      </p:sp>
      <p:sp>
        <p:nvSpPr>
          <p:cNvPr id="3" name="Platshållare för bildnummer 2">
            <a:extLst>
              <a:ext uri="{FF2B5EF4-FFF2-40B4-BE49-F238E27FC236}">
                <a16:creationId xmlns:a16="http://schemas.microsoft.com/office/drawing/2014/main" id="{7C477BA8-6264-2084-DC76-E41DAA9ABF7B}"/>
              </a:ext>
            </a:extLst>
          </p:cNvPr>
          <p:cNvSpPr>
            <a:spLocks noGrp="1"/>
          </p:cNvSpPr>
          <p:nvPr>
            <p:ph type="sldNum" sz="quarter" idx="12"/>
          </p:nvPr>
        </p:nvSpPr>
        <p:spPr/>
        <p:txBody>
          <a:bodyPr anchor="ctr">
            <a:normAutofit/>
          </a:bodyPr>
          <a:lstStyle/>
          <a:p>
            <a:pPr>
              <a:spcAft>
                <a:spcPts val="600"/>
              </a:spcAft>
            </a:pPr>
            <a:fld id="{6DDB0A55-353B-0141-AD40-F868C66FD585}" type="slidenum">
              <a:rPr lang="sv-SE" smtClean="0"/>
              <a:pPr>
                <a:spcAft>
                  <a:spcPts val="600"/>
                </a:spcAft>
              </a:pPr>
              <a:t>13</a:t>
            </a:fld>
            <a:endParaRPr lang="sv-SE"/>
          </a:p>
        </p:txBody>
      </p:sp>
      <p:sp>
        <p:nvSpPr>
          <p:cNvPr id="6" name="Rubrik 5">
            <a:extLst>
              <a:ext uri="{FF2B5EF4-FFF2-40B4-BE49-F238E27FC236}">
                <a16:creationId xmlns:a16="http://schemas.microsoft.com/office/drawing/2014/main" id="{9272FD89-C356-B45E-6D89-8DFAA1E24FDF}"/>
              </a:ext>
            </a:extLst>
          </p:cNvPr>
          <p:cNvSpPr>
            <a:spLocks noGrp="1"/>
          </p:cNvSpPr>
          <p:nvPr>
            <p:ph type="title"/>
          </p:nvPr>
        </p:nvSpPr>
        <p:spPr/>
        <p:txBody>
          <a:bodyPr/>
          <a:lstStyle/>
          <a:p>
            <a:r>
              <a:rPr lang="sv-SE" sz="4800">
                <a:solidFill>
                  <a:schemeClr val="bg1"/>
                </a:solidFill>
                <a:latin typeface="+mj-lt"/>
              </a:rPr>
              <a:t>Domarakademin</a:t>
            </a:r>
          </a:p>
        </p:txBody>
      </p:sp>
      <p:sp>
        <p:nvSpPr>
          <p:cNvPr id="12" name="Rektangel: rundade hörn 8">
            <a:extLst>
              <a:ext uri="{FF2B5EF4-FFF2-40B4-BE49-F238E27FC236}">
                <a16:creationId xmlns:a16="http://schemas.microsoft.com/office/drawing/2014/main" id="{39CFF2C0-6F91-075C-CCD3-9255A0F5271D}"/>
              </a:ext>
            </a:extLst>
          </p:cNvPr>
          <p:cNvSpPr/>
          <p:nvPr/>
        </p:nvSpPr>
        <p:spPr>
          <a:xfrm>
            <a:off x="557445" y="4129827"/>
            <a:ext cx="2280537" cy="129314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b="1">
                <a:latin typeface="Flex 90 Bold" pitchFamily="2" charset="0"/>
              </a:rPr>
              <a:t>Teoretiska</a:t>
            </a:r>
            <a:br>
              <a:rPr lang="sv-SE" b="1">
                <a:latin typeface="Flex 90 Bold" pitchFamily="2" charset="0"/>
              </a:rPr>
            </a:br>
            <a:r>
              <a:rPr lang="sv-SE" b="1">
                <a:latin typeface="Flex 90 Bold" pitchFamily="2" charset="0"/>
              </a:rPr>
              <a:t>texter</a:t>
            </a:r>
            <a:endParaRPr lang="en-SE" b="1">
              <a:latin typeface="Flex 90 Bold" pitchFamily="2" charset="0"/>
            </a:endParaRPr>
          </a:p>
          <a:p>
            <a:pPr algn="ctr"/>
            <a:endParaRPr lang="en-SE" b="1">
              <a:latin typeface="Flex 90 Bold" pitchFamily="2" charset="0"/>
            </a:endParaRPr>
          </a:p>
        </p:txBody>
      </p:sp>
      <p:sp>
        <p:nvSpPr>
          <p:cNvPr id="13" name="Rektangel: rundade hörn 8">
            <a:extLst>
              <a:ext uri="{FF2B5EF4-FFF2-40B4-BE49-F238E27FC236}">
                <a16:creationId xmlns:a16="http://schemas.microsoft.com/office/drawing/2014/main" id="{E59C437E-D011-7D8F-E5F3-2AC182F385FA}"/>
              </a:ext>
            </a:extLst>
          </p:cNvPr>
          <p:cNvSpPr/>
          <p:nvPr/>
        </p:nvSpPr>
        <p:spPr>
          <a:xfrm>
            <a:off x="3041337" y="4129827"/>
            <a:ext cx="2280537" cy="129314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b="1">
                <a:latin typeface="Flex 90 Bold" pitchFamily="2" charset="0"/>
              </a:rPr>
              <a:t>Praktiska övningsexempel</a:t>
            </a:r>
          </a:p>
          <a:p>
            <a:pPr algn="ctr"/>
            <a:endParaRPr lang="en-SE" b="1">
              <a:latin typeface="Flex 90 Bold" pitchFamily="2" charset="0"/>
            </a:endParaRPr>
          </a:p>
        </p:txBody>
      </p:sp>
      <p:sp>
        <p:nvSpPr>
          <p:cNvPr id="14" name="Rektangel: rundade hörn 8">
            <a:extLst>
              <a:ext uri="{FF2B5EF4-FFF2-40B4-BE49-F238E27FC236}">
                <a16:creationId xmlns:a16="http://schemas.microsoft.com/office/drawing/2014/main" id="{E6BCA7EE-7C05-07CF-B0E3-91648023F5CE}"/>
              </a:ext>
            </a:extLst>
          </p:cNvPr>
          <p:cNvSpPr/>
          <p:nvPr/>
        </p:nvSpPr>
        <p:spPr>
          <a:xfrm>
            <a:off x="557446" y="5644259"/>
            <a:ext cx="670966" cy="4819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a:solidFill>
                  <a:schemeClr val="bg1"/>
                </a:solidFill>
              </a:rPr>
              <a:t>Is</a:t>
            </a:r>
            <a:endParaRPr lang="en-SE">
              <a:solidFill>
                <a:schemeClr val="bg1"/>
              </a:solidFill>
            </a:endParaRPr>
          </a:p>
          <a:p>
            <a:pPr algn="ctr"/>
            <a:endParaRPr lang="en-SE">
              <a:solidFill>
                <a:schemeClr val="bg1"/>
              </a:solidFill>
            </a:endParaRPr>
          </a:p>
        </p:txBody>
      </p:sp>
      <p:sp>
        <p:nvSpPr>
          <p:cNvPr id="15" name="Rektangel: rundade hörn 8">
            <a:extLst>
              <a:ext uri="{FF2B5EF4-FFF2-40B4-BE49-F238E27FC236}">
                <a16:creationId xmlns:a16="http://schemas.microsoft.com/office/drawing/2014/main" id="{0DB4BB3F-4EE0-997F-3F0B-E6FDE85521A8}"/>
              </a:ext>
            </a:extLst>
          </p:cNvPr>
          <p:cNvSpPr/>
          <p:nvPr/>
        </p:nvSpPr>
        <p:spPr>
          <a:xfrm>
            <a:off x="2474349" y="5644259"/>
            <a:ext cx="1339864" cy="4819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a:solidFill>
                  <a:schemeClr val="bg1"/>
                </a:solidFill>
              </a:rPr>
              <a:t>Off </a:t>
            </a:r>
            <a:r>
              <a:rPr lang="sv-SE" err="1">
                <a:solidFill>
                  <a:schemeClr val="bg1"/>
                </a:solidFill>
              </a:rPr>
              <a:t>ice</a:t>
            </a:r>
            <a:endParaRPr lang="en-SE">
              <a:solidFill>
                <a:schemeClr val="bg1"/>
              </a:solidFill>
            </a:endParaRPr>
          </a:p>
          <a:p>
            <a:pPr algn="ctr"/>
            <a:endParaRPr lang="en-SE">
              <a:solidFill>
                <a:schemeClr val="bg1"/>
              </a:solidFill>
            </a:endParaRPr>
          </a:p>
        </p:txBody>
      </p:sp>
      <p:sp>
        <p:nvSpPr>
          <p:cNvPr id="16" name="Rektangel: rundade hörn 8">
            <a:extLst>
              <a:ext uri="{FF2B5EF4-FFF2-40B4-BE49-F238E27FC236}">
                <a16:creationId xmlns:a16="http://schemas.microsoft.com/office/drawing/2014/main" id="{B122C496-E00C-840B-0E67-C76EBA798846}"/>
              </a:ext>
            </a:extLst>
          </p:cNvPr>
          <p:cNvSpPr/>
          <p:nvPr/>
        </p:nvSpPr>
        <p:spPr>
          <a:xfrm>
            <a:off x="3963146" y="5644259"/>
            <a:ext cx="1339864" cy="4819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a:solidFill>
                  <a:schemeClr val="bg1"/>
                </a:solidFill>
              </a:rPr>
              <a:t>Regler</a:t>
            </a:r>
          </a:p>
          <a:p>
            <a:pPr algn="ctr"/>
            <a:endParaRPr lang="en-SE">
              <a:solidFill>
                <a:schemeClr val="bg1"/>
              </a:solidFill>
            </a:endParaRPr>
          </a:p>
        </p:txBody>
      </p:sp>
      <p:sp>
        <p:nvSpPr>
          <p:cNvPr id="17" name="Rektangel: rundade hörn 8">
            <a:extLst>
              <a:ext uri="{FF2B5EF4-FFF2-40B4-BE49-F238E27FC236}">
                <a16:creationId xmlns:a16="http://schemas.microsoft.com/office/drawing/2014/main" id="{C0183EE3-0FF8-5839-8406-AABEAE14CE67}"/>
              </a:ext>
            </a:extLst>
          </p:cNvPr>
          <p:cNvSpPr/>
          <p:nvPr/>
        </p:nvSpPr>
        <p:spPr>
          <a:xfrm>
            <a:off x="1376310" y="5644259"/>
            <a:ext cx="949105" cy="4819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err="1">
                <a:solidFill>
                  <a:schemeClr val="bg1"/>
                </a:solidFill>
              </a:rPr>
              <a:t>Fys</a:t>
            </a:r>
            <a:endParaRPr lang="en-SE">
              <a:solidFill>
                <a:schemeClr val="bg1"/>
              </a:solidFill>
            </a:endParaRPr>
          </a:p>
          <a:p>
            <a:pPr algn="ctr"/>
            <a:endParaRPr lang="en-SE">
              <a:solidFill>
                <a:schemeClr val="bg1"/>
              </a:solidFill>
            </a:endParaRPr>
          </a:p>
        </p:txBody>
      </p:sp>
      <p:sp>
        <p:nvSpPr>
          <p:cNvPr id="23" name="textruta 22">
            <a:extLst>
              <a:ext uri="{FF2B5EF4-FFF2-40B4-BE49-F238E27FC236}">
                <a16:creationId xmlns:a16="http://schemas.microsoft.com/office/drawing/2014/main" id="{F6BF3189-BF5D-AF2A-0EBF-466E4826B8BB}"/>
              </a:ext>
            </a:extLst>
          </p:cNvPr>
          <p:cNvSpPr txBox="1"/>
          <p:nvPr/>
        </p:nvSpPr>
        <p:spPr>
          <a:xfrm>
            <a:off x="460168" y="1716787"/>
            <a:ext cx="7652713" cy="830997"/>
          </a:xfrm>
          <a:prstGeom prst="rect">
            <a:avLst/>
          </a:prstGeom>
          <a:noFill/>
        </p:spPr>
        <p:txBody>
          <a:bodyPr wrap="square" rtlCol="0">
            <a:spAutoFit/>
          </a:bodyPr>
          <a:lstStyle/>
          <a:p>
            <a:r>
              <a:rPr lang="sv-SE" sz="2400">
                <a:solidFill>
                  <a:schemeClr val="bg1"/>
                </a:solidFill>
                <a:latin typeface="Flex Display 60" pitchFamily="2" charset="0"/>
              </a:rPr>
              <a:t>En digital läroplattform</a:t>
            </a:r>
          </a:p>
          <a:p>
            <a:endParaRPr lang="sv-SE" sz="2400">
              <a:solidFill>
                <a:schemeClr val="bg1"/>
              </a:solidFill>
              <a:latin typeface="Flex Display 60" pitchFamily="2" charset="0"/>
            </a:endParaRPr>
          </a:p>
        </p:txBody>
      </p:sp>
      <p:sp>
        <p:nvSpPr>
          <p:cNvPr id="4" name="Rektangel: rundade hörn 8">
            <a:extLst>
              <a:ext uri="{FF2B5EF4-FFF2-40B4-BE49-F238E27FC236}">
                <a16:creationId xmlns:a16="http://schemas.microsoft.com/office/drawing/2014/main" id="{F6C59C67-C8D7-6530-389D-5F2BE6E9CC6C}"/>
              </a:ext>
            </a:extLst>
          </p:cNvPr>
          <p:cNvSpPr/>
          <p:nvPr/>
        </p:nvSpPr>
        <p:spPr>
          <a:xfrm>
            <a:off x="7908324" y="978003"/>
            <a:ext cx="3732813" cy="131897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rtlCol="0" anchor="t"/>
          <a:lstStyle/>
          <a:p>
            <a:r>
              <a:rPr lang="sv-SE" sz="1600" b="1">
                <a:solidFill>
                  <a:schemeClr val="tx1"/>
                </a:solidFill>
                <a:latin typeface="Flex 90 Bold" pitchFamily="2" charset="0"/>
              </a:rPr>
              <a:t>Upptäck mer på</a:t>
            </a:r>
            <a:r>
              <a:rPr lang="sv-SE" sz="1600">
                <a:solidFill>
                  <a:schemeClr val="tx1"/>
                </a:solidFill>
                <a:latin typeface="Flex 70" pitchFamily="2" charset="0"/>
              </a:rPr>
              <a:t> </a:t>
            </a:r>
          </a:p>
          <a:p>
            <a:r>
              <a:rPr lang="sv-SE" sz="1600" err="1">
                <a:solidFill>
                  <a:schemeClr val="tx1"/>
                </a:solidFill>
                <a:latin typeface="Flex 70" pitchFamily="2" charset="0"/>
              </a:rPr>
              <a:t>domarakademin.nu</a:t>
            </a:r>
            <a:endParaRPr lang="en-SE" sz="1600">
              <a:solidFill>
                <a:schemeClr val="tx1"/>
              </a:solidFill>
              <a:latin typeface="Flex 70" pitchFamily="2" charset="0"/>
            </a:endParaRPr>
          </a:p>
        </p:txBody>
      </p:sp>
      <p:pic>
        <p:nvPicPr>
          <p:cNvPr id="7" name="Bild 6">
            <a:extLst>
              <a:ext uri="{FF2B5EF4-FFF2-40B4-BE49-F238E27FC236}">
                <a16:creationId xmlns:a16="http://schemas.microsoft.com/office/drawing/2014/main" id="{63FFFFF2-C32D-EBD6-1EF3-E91C5171E5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64920" y="1089379"/>
            <a:ext cx="1120129" cy="1120129"/>
          </a:xfrm>
          <a:prstGeom prst="rect">
            <a:avLst/>
          </a:prstGeom>
        </p:spPr>
      </p:pic>
    </p:spTree>
    <p:extLst>
      <p:ext uri="{BB962C8B-B14F-4D97-AF65-F5344CB8AC3E}">
        <p14:creationId xmlns:p14="http://schemas.microsoft.com/office/powerpoint/2010/main" val="3300705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D238C-C363-2A82-51DC-5C5650028E9E}"/>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7E6F820-882C-5673-F3DF-2FEFEB2685C5}"/>
              </a:ext>
            </a:extLst>
          </p:cNvPr>
          <p:cNvSpPr>
            <a:spLocks noGrp="1"/>
          </p:cNvSpPr>
          <p:nvPr>
            <p:ph type="title"/>
          </p:nvPr>
        </p:nvSpPr>
        <p:spPr>
          <a:xfrm>
            <a:off x="550862" y="944563"/>
            <a:ext cx="11090275" cy="1152525"/>
          </a:xfrm>
        </p:spPr>
        <p:txBody>
          <a:bodyPr anchor="t">
            <a:normAutofit fontScale="90000"/>
          </a:bodyPr>
          <a:lstStyle/>
          <a:p>
            <a:r>
              <a:rPr lang="en-US" sz="4100" dirty="0" err="1"/>
              <a:t>Välkommen</a:t>
            </a:r>
            <a:r>
              <a:rPr lang="en-US" sz="4100" dirty="0"/>
              <a:t> </a:t>
            </a:r>
            <a:r>
              <a:rPr lang="en-US" sz="4100" dirty="0" err="1"/>
              <a:t>att</a:t>
            </a:r>
            <a:r>
              <a:rPr lang="en-US" sz="4100" dirty="0"/>
              <a:t> </a:t>
            </a:r>
            <a:br>
              <a:rPr lang="en-US" sz="4100" dirty="0"/>
            </a:br>
            <a:r>
              <a:rPr lang="en-US" sz="4100" dirty="0" err="1"/>
              <a:t>kontakta</a:t>
            </a:r>
            <a:r>
              <a:rPr lang="en-US" sz="4100" dirty="0"/>
              <a:t> </a:t>
            </a:r>
            <a:r>
              <a:rPr lang="en-US" sz="4100" dirty="0" err="1"/>
              <a:t>oss</a:t>
            </a:r>
            <a:r>
              <a:rPr lang="en-US" sz="4100" dirty="0"/>
              <a:t>.</a:t>
            </a:r>
            <a:br>
              <a:rPr lang="en-US" sz="4100" dirty="0"/>
            </a:br>
            <a:endParaRPr lang="en-GB" sz="4100" dirty="0"/>
          </a:p>
        </p:txBody>
      </p:sp>
      <p:sp>
        <p:nvSpPr>
          <p:cNvPr id="3" name="Platshållare för sidfot 2">
            <a:extLst>
              <a:ext uri="{FF2B5EF4-FFF2-40B4-BE49-F238E27FC236}">
                <a16:creationId xmlns:a16="http://schemas.microsoft.com/office/drawing/2014/main" id="{13764A28-B220-B86A-AA16-E20349EBE0C5}"/>
              </a:ext>
            </a:extLst>
          </p:cNvPr>
          <p:cNvSpPr>
            <a:spLocks noGrp="1"/>
          </p:cNvSpPr>
          <p:nvPr>
            <p:ph type="ftr" sz="quarter" idx="11"/>
          </p:nvPr>
        </p:nvSpPr>
        <p:spPr>
          <a:xfrm>
            <a:off x="6240463" y="368300"/>
            <a:ext cx="3492500" cy="312737"/>
          </a:xfrm>
        </p:spPr>
        <p:txBody>
          <a:bodyPr anchor="ctr">
            <a:normAutofit/>
          </a:bodyPr>
          <a:lstStyle/>
          <a:p>
            <a:pPr>
              <a:spcAft>
                <a:spcPts val="600"/>
              </a:spcAft>
            </a:pPr>
            <a:r>
              <a:rPr lang="sv-SE"/>
              <a:t>Domarverksamheten</a:t>
            </a:r>
          </a:p>
        </p:txBody>
      </p:sp>
      <p:sp>
        <p:nvSpPr>
          <p:cNvPr id="4" name="Platshållare för bildnummer 3">
            <a:extLst>
              <a:ext uri="{FF2B5EF4-FFF2-40B4-BE49-F238E27FC236}">
                <a16:creationId xmlns:a16="http://schemas.microsoft.com/office/drawing/2014/main" id="{843BD156-787B-031D-E766-D1D038905D3C}"/>
              </a:ext>
            </a:extLst>
          </p:cNvPr>
          <p:cNvSpPr>
            <a:spLocks noGrp="1"/>
          </p:cNvSpPr>
          <p:nvPr>
            <p:ph type="sldNum" sz="quarter" idx="12"/>
          </p:nvPr>
        </p:nvSpPr>
        <p:spPr>
          <a:xfrm>
            <a:off x="10819376" y="368300"/>
            <a:ext cx="809999" cy="312737"/>
          </a:xfrm>
        </p:spPr>
        <p:txBody>
          <a:bodyPr anchor="ctr">
            <a:normAutofit/>
          </a:bodyPr>
          <a:lstStyle/>
          <a:p>
            <a:pPr>
              <a:spcAft>
                <a:spcPts val="600"/>
              </a:spcAft>
            </a:pPr>
            <a:fld id="{6DDB0A55-353B-0141-AD40-F868C66FD585}" type="slidenum">
              <a:rPr lang="sv-SE" smtClean="0"/>
              <a:pPr>
                <a:spcAft>
                  <a:spcPts val="600"/>
                </a:spcAft>
              </a:pPr>
              <a:t>14</a:t>
            </a:fld>
            <a:endParaRPr lang="sv-SE"/>
          </a:p>
        </p:txBody>
      </p:sp>
      <p:pic>
        <p:nvPicPr>
          <p:cNvPr id="8" name="Platshållare för innehåll 7">
            <a:extLst>
              <a:ext uri="{FF2B5EF4-FFF2-40B4-BE49-F238E27FC236}">
                <a16:creationId xmlns:a16="http://schemas.microsoft.com/office/drawing/2014/main" id="{7D0C34BE-51B3-6E1F-BDCB-3BFC366E752E}"/>
              </a:ext>
            </a:extLst>
          </p:cNvPr>
          <p:cNvPicPr>
            <a:picLocks noGrp="1" noChangeAspect="1"/>
          </p:cNvPicPr>
          <p:nvPr>
            <p:ph sz="half" idx="1"/>
          </p:nvPr>
        </p:nvPicPr>
        <p:blipFill>
          <a:blip r:embed="rId2"/>
          <a:stretch>
            <a:fillRect/>
          </a:stretch>
        </p:blipFill>
        <p:spPr>
          <a:xfrm>
            <a:off x="3809532" y="854307"/>
            <a:ext cx="4429212" cy="5497474"/>
          </a:xfrm>
          <a:prstGeom prst="rect">
            <a:avLst/>
          </a:prstGeom>
        </p:spPr>
      </p:pic>
    </p:spTree>
    <p:extLst>
      <p:ext uri="{BB962C8B-B14F-4D97-AF65-F5344CB8AC3E}">
        <p14:creationId xmlns:p14="http://schemas.microsoft.com/office/powerpoint/2010/main" val="135582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574A820-A36E-30FD-BE7F-1482C72D11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all" spc="50" normalizeH="0" baseline="0" noProof="0">
                <a:ln>
                  <a:noFill/>
                </a:ln>
                <a:solidFill>
                  <a:srgbClr val="FFFFFF"/>
                </a:solidFill>
                <a:effectLst/>
                <a:uLnTx/>
                <a:uFillTx/>
                <a:latin typeface="Flex 70"/>
                <a:ea typeface="+mn-ea"/>
                <a:cs typeface="+mn-cs"/>
              </a:rPr>
              <a:t>Domarverksamheten</a:t>
            </a:r>
          </a:p>
        </p:txBody>
      </p:sp>
      <p:sp>
        <p:nvSpPr>
          <p:cNvPr id="3" name="Platshållare för bildnummer 2">
            <a:extLst>
              <a:ext uri="{FF2B5EF4-FFF2-40B4-BE49-F238E27FC236}">
                <a16:creationId xmlns:a16="http://schemas.microsoft.com/office/drawing/2014/main" id="{5C9AB1A6-F524-DCEB-A02D-ADBBB54105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DB0A55-353B-0141-AD40-F868C66FD585}" type="slidenum">
              <a:rPr kumimoji="0" lang="sv-SE" sz="800" b="0" i="0" u="none" strike="noStrike" kern="1200" cap="all" spc="50" normalizeH="0" baseline="0" noProof="0" smtClean="0">
                <a:ln>
                  <a:noFill/>
                </a:ln>
                <a:solidFill>
                  <a:srgbClr val="FFFFFF"/>
                </a:solidFill>
                <a:effectLst/>
                <a:uLnTx/>
                <a:uFillTx/>
                <a:latin typeface="Flex 7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800" b="0" i="0" u="none" strike="noStrike" kern="1200" cap="all" spc="50" normalizeH="0" baseline="0" noProof="0">
              <a:ln>
                <a:noFill/>
              </a:ln>
              <a:solidFill>
                <a:srgbClr val="FFFFFF"/>
              </a:solidFill>
              <a:effectLst/>
              <a:uLnTx/>
              <a:uFillTx/>
              <a:latin typeface="Flex 70"/>
              <a:ea typeface="+mn-ea"/>
              <a:cs typeface="+mn-cs"/>
            </a:endParaRPr>
          </a:p>
        </p:txBody>
      </p:sp>
      <p:sp>
        <p:nvSpPr>
          <p:cNvPr id="4" name="Rektangel med rundade hörn 3">
            <a:extLst>
              <a:ext uri="{FF2B5EF4-FFF2-40B4-BE49-F238E27FC236}">
                <a16:creationId xmlns:a16="http://schemas.microsoft.com/office/drawing/2014/main" id="{B8C511E4-1B70-AAFB-5C30-3A26FF66DCBD}"/>
              </a:ext>
            </a:extLst>
          </p:cNvPr>
          <p:cNvSpPr/>
          <p:nvPr/>
        </p:nvSpPr>
        <p:spPr>
          <a:xfrm>
            <a:off x="562625" y="947580"/>
            <a:ext cx="11066750" cy="5193728"/>
          </a:xfrm>
          <a:prstGeom prst="roundRect">
            <a:avLst>
              <a:gd name="adj" fmla="val 4715"/>
            </a:avLst>
          </a:prstGeom>
          <a:noFill/>
          <a:ln w="19050">
            <a:solidFill>
              <a:schemeClr val="accent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Flex 70"/>
              <a:ea typeface="+mn-ea"/>
              <a:cs typeface="+mn-cs"/>
            </a:endParaRPr>
          </a:p>
        </p:txBody>
      </p:sp>
      <p:cxnSp>
        <p:nvCxnSpPr>
          <p:cNvPr id="10" name="Rak 9">
            <a:extLst>
              <a:ext uri="{FF2B5EF4-FFF2-40B4-BE49-F238E27FC236}">
                <a16:creationId xmlns:a16="http://schemas.microsoft.com/office/drawing/2014/main" id="{ADE03C81-697A-1015-B271-2B6740C71DE2}"/>
              </a:ext>
            </a:extLst>
          </p:cNvPr>
          <p:cNvCxnSpPr>
            <a:cxnSpLocks/>
          </p:cNvCxnSpPr>
          <p:nvPr/>
        </p:nvCxnSpPr>
        <p:spPr>
          <a:xfrm>
            <a:off x="4224979" y="1749743"/>
            <a:ext cx="0" cy="439156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6B4D38D-DCAB-F805-1036-FBFE68F4C469}"/>
              </a:ext>
            </a:extLst>
          </p:cNvPr>
          <p:cNvCxnSpPr>
            <a:cxnSpLocks/>
          </p:cNvCxnSpPr>
          <p:nvPr/>
        </p:nvCxnSpPr>
        <p:spPr>
          <a:xfrm>
            <a:off x="7956152" y="1749743"/>
            <a:ext cx="0" cy="439156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FBCF5D86-EA19-8BBE-C9C0-3EF1D97189D3}"/>
              </a:ext>
            </a:extLst>
          </p:cNvPr>
          <p:cNvCxnSpPr>
            <a:cxnSpLocks/>
          </p:cNvCxnSpPr>
          <p:nvPr/>
        </p:nvCxnSpPr>
        <p:spPr>
          <a:xfrm flipH="1">
            <a:off x="562625" y="1749743"/>
            <a:ext cx="1106675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ruta 16">
            <a:extLst>
              <a:ext uri="{FF2B5EF4-FFF2-40B4-BE49-F238E27FC236}">
                <a16:creationId xmlns:a16="http://schemas.microsoft.com/office/drawing/2014/main" id="{3822B4D3-4C82-4554-F83D-27692C1E0241}"/>
              </a:ext>
            </a:extLst>
          </p:cNvPr>
          <p:cNvSpPr txBox="1"/>
          <p:nvPr/>
        </p:nvSpPr>
        <p:spPr>
          <a:xfrm>
            <a:off x="3049030" y="1125547"/>
            <a:ext cx="609805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srgbClr val="FFFFFF"/>
                </a:solidFill>
                <a:effectLst/>
                <a:uLnTx/>
                <a:uFillTx/>
                <a:latin typeface="Flex Display 60" pitchFamily="2" charset="0"/>
                <a:ea typeface="+mn-ea"/>
                <a:cs typeface="+mn-cs"/>
              </a:rPr>
              <a:t>VÅRA FOKUSOMRÅDEN PÅ SVENSKA ISHOCKEYFÖRBUNDET</a:t>
            </a:r>
          </a:p>
        </p:txBody>
      </p:sp>
      <p:sp>
        <p:nvSpPr>
          <p:cNvPr id="18" name="Platshållare för text 3">
            <a:extLst>
              <a:ext uri="{FF2B5EF4-FFF2-40B4-BE49-F238E27FC236}">
                <a16:creationId xmlns:a16="http://schemas.microsoft.com/office/drawing/2014/main" id="{98DF2168-C96F-812C-743A-66D595C31FF4}"/>
              </a:ext>
            </a:extLst>
          </p:cNvPr>
          <p:cNvSpPr txBox="1">
            <a:spLocks/>
          </p:cNvSpPr>
          <p:nvPr/>
        </p:nvSpPr>
        <p:spPr>
          <a:xfrm>
            <a:off x="778478" y="2020760"/>
            <a:ext cx="2791112" cy="2069321"/>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None/>
              <a:tabLst/>
              <a:defRPr/>
            </a:pPr>
            <a:r>
              <a:rPr kumimoji="0" lang="sv-SE" sz="2800" i="0" u="none" strike="noStrike" kern="1200" cap="none" spc="0" normalizeH="0" baseline="0" noProof="0">
                <a:ln>
                  <a:noFill/>
                </a:ln>
                <a:solidFill>
                  <a:srgbClr val="FFFFFF"/>
                </a:solidFill>
                <a:effectLst/>
                <a:uLnTx/>
                <a:uFillTx/>
                <a:latin typeface="Flex Display 100 Black" pitchFamily="2" charset="0"/>
                <a:ea typeface="+mn-ea"/>
                <a:cs typeface="+mn-cs"/>
              </a:rPr>
              <a:t>En domarutbildning </a:t>
            </a:r>
            <a:br>
              <a:rPr kumimoji="0" lang="sv-SE" sz="2800" i="0" u="none" strike="noStrike" kern="1200" cap="none" spc="0" normalizeH="0" baseline="0" noProof="0">
                <a:ln>
                  <a:noFill/>
                </a:ln>
                <a:solidFill>
                  <a:srgbClr val="FFFFFF"/>
                </a:solidFill>
                <a:effectLst/>
                <a:uLnTx/>
                <a:uFillTx/>
                <a:latin typeface="Flex Display 100 Black" pitchFamily="2" charset="0"/>
                <a:ea typeface="+mn-ea"/>
                <a:cs typeface="+mn-cs"/>
              </a:rPr>
            </a:br>
            <a:r>
              <a:rPr kumimoji="0" lang="sv-SE" sz="2800" i="0" u="none" strike="noStrike" kern="1200" cap="none" spc="0" normalizeH="0" baseline="0" noProof="0">
                <a:ln>
                  <a:noFill/>
                </a:ln>
                <a:solidFill>
                  <a:srgbClr val="FFFFFF"/>
                </a:solidFill>
                <a:effectLst/>
                <a:uLnTx/>
                <a:uFillTx/>
                <a:latin typeface="Flex Display 100 Black" pitchFamily="2" charset="0"/>
                <a:ea typeface="+mn-ea"/>
                <a:cs typeface="+mn-cs"/>
              </a:rPr>
              <a:t>med </a:t>
            </a:r>
            <a:r>
              <a:rPr lang="sv-SE" sz="2800">
                <a:solidFill>
                  <a:srgbClr val="FFFFFF"/>
                </a:solidFill>
                <a:latin typeface="Flex Display 100 Black" pitchFamily="2" charset="0"/>
              </a:rPr>
              <a:t>av</a:t>
            </a:r>
            <a:r>
              <a:rPr kumimoji="0" lang="sv-SE" sz="2800" i="0" u="none" strike="noStrike" kern="1200" cap="none" spc="0" normalizeH="0" baseline="0" noProof="0">
                <a:ln>
                  <a:noFill/>
                </a:ln>
                <a:solidFill>
                  <a:srgbClr val="FFFFFF"/>
                </a:solidFill>
                <a:effectLst/>
                <a:uLnTx/>
                <a:uFillTx/>
                <a:latin typeface="Flex Display 100 Black" pitchFamily="2" charset="0"/>
                <a:ea typeface="+mn-ea"/>
                <a:cs typeface="+mn-cs"/>
              </a:rPr>
              <a:t> kvalitet</a:t>
            </a:r>
          </a:p>
          <a:p>
            <a:pPr marL="0" marR="0" lvl="0" indent="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None/>
              <a:tabLst/>
              <a:defRPr/>
            </a:pPr>
            <a:r>
              <a:rPr kumimoji="0" lang="sv-SE" sz="2000" b="0" i="0" u="none" strike="noStrike" kern="1200" cap="none" spc="0" normalizeH="0" baseline="0" noProof="0">
                <a:ln>
                  <a:noFill/>
                </a:ln>
                <a:solidFill>
                  <a:srgbClr val="7DE1EB"/>
                </a:solidFill>
                <a:effectLst/>
                <a:uLnTx/>
                <a:uFillTx/>
                <a:latin typeface="Flex Display 60" pitchFamily="2" charset="0"/>
                <a:ea typeface="+mn-ea"/>
                <a:cs typeface="+mn-cs"/>
              </a:rPr>
              <a:t>Hållbara utbildningar med </a:t>
            </a:r>
            <a:br>
              <a:rPr kumimoji="0" lang="sv-SE" sz="2000" b="0" i="0" u="none" strike="noStrike" kern="1200" cap="none" spc="0" normalizeH="0" baseline="0" noProof="0">
                <a:ln>
                  <a:noFill/>
                </a:ln>
                <a:solidFill>
                  <a:srgbClr val="7DE1EB"/>
                </a:solidFill>
                <a:effectLst/>
                <a:uLnTx/>
                <a:uFillTx/>
                <a:latin typeface="Flex Display 60" pitchFamily="2" charset="0"/>
                <a:ea typeface="+mn-ea"/>
                <a:cs typeface="+mn-cs"/>
              </a:rPr>
            </a:br>
            <a:r>
              <a:rPr kumimoji="0" lang="sv-SE" sz="2000" b="0" i="0" u="none" strike="noStrike" kern="1200" cap="none" spc="0" normalizeH="0" baseline="0" noProof="0">
                <a:ln>
                  <a:noFill/>
                </a:ln>
                <a:solidFill>
                  <a:srgbClr val="7DE1EB"/>
                </a:solidFill>
                <a:effectLst/>
                <a:uLnTx/>
                <a:uFillTx/>
                <a:latin typeface="Flex Display 60" pitchFamily="2" charset="0"/>
                <a:ea typeface="+mn-ea"/>
                <a:cs typeface="+mn-cs"/>
              </a:rPr>
              <a:t>fokus på kunskap och</a:t>
            </a:r>
            <a:r>
              <a:rPr lang="sv-SE" sz="2000" noProof="0">
                <a:solidFill>
                  <a:srgbClr val="7DE1EB"/>
                </a:solidFill>
                <a:latin typeface="Flex Display 60" pitchFamily="2" charset="0"/>
              </a:rPr>
              <a:t> </a:t>
            </a:r>
            <a:br>
              <a:rPr lang="sv-SE" sz="2000" noProof="0">
                <a:solidFill>
                  <a:srgbClr val="7DE1EB"/>
                </a:solidFill>
                <a:latin typeface="Flex Display 60" pitchFamily="2" charset="0"/>
              </a:rPr>
            </a:br>
            <a:r>
              <a:rPr lang="sv-SE" sz="2000">
                <a:solidFill>
                  <a:srgbClr val="7DE1EB"/>
                </a:solidFill>
                <a:latin typeface="Flex Display 60" pitchFamily="2" charset="0"/>
              </a:rPr>
              <a:t>p</a:t>
            </a:r>
            <a:r>
              <a:rPr kumimoji="0" lang="sv-SE" sz="2000" b="0" i="0" u="none" strike="noStrike" kern="1200" cap="none" spc="0" normalizeH="0" baseline="0" noProof="0" err="1">
                <a:ln>
                  <a:noFill/>
                </a:ln>
                <a:solidFill>
                  <a:srgbClr val="7DE1EB"/>
                </a:solidFill>
                <a:effectLst/>
                <a:uLnTx/>
                <a:uFillTx/>
                <a:latin typeface="Flex Display 60" pitchFamily="2" charset="0"/>
                <a:ea typeface="+mn-ea"/>
                <a:cs typeface="+mn-cs"/>
              </a:rPr>
              <a:t>ersonlig</a:t>
            </a:r>
            <a:r>
              <a:rPr kumimoji="0" lang="sv-SE" sz="2000" b="0" i="0" u="none" strike="noStrike" kern="1200" cap="none" spc="0" normalizeH="0" baseline="0" noProof="0">
                <a:ln>
                  <a:noFill/>
                </a:ln>
                <a:solidFill>
                  <a:srgbClr val="7DE1EB"/>
                </a:solidFill>
                <a:effectLst/>
                <a:uLnTx/>
                <a:uFillTx/>
                <a:latin typeface="Flex Display 60" pitchFamily="2" charset="0"/>
                <a:ea typeface="+mn-ea"/>
                <a:cs typeface="+mn-cs"/>
              </a:rPr>
              <a:t> u</a:t>
            </a:r>
            <a:r>
              <a:rPr lang="sv-SE" sz="2000" err="1">
                <a:solidFill>
                  <a:srgbClr val="7DE1EB"/>
                </a:solidFill>
                <a:latin typeface="Flex Display 60" pitchFamily="2" charset="0"/>
              </a:rPr>
              <a:t>tveckling</a:t>
            </a:r>
            <a:r>
              <a:rPr kumimoji="0" lang="sv-SE" sz="2000" b="0" i="0" u="none" strike="noStrike" kern="1200" cap="none" spc="0" normalizeH="0" baseline="0" noProof="0">
                <a:ln>
                  <a:noFill/>
                </a:ln>
                <a:solidFill>
                  <a:srgbClr val="7DE1EB"/>
                </a:solidFill>
                <a:effectLst/>
                <a:uLnTx/>
                <a:uFillTx/>
                <a:latin typeface="Flex Display 60" pitchFamily="2" charset="0"/>
                <a:ea typeface="+mn-ea"/>
                <a:cs typeface="+mn-cs"/>
              </a:rPr>
              <a:t>.</a:t>
            </a:r>
          </a:p>
        </p:txBody>
      </p:sp>
      <p:sp>
        <p:nvSpPr>
          <p:cNvPr id="19" name="Platshållare för text 4">
            <a:extLst>
              <a:ext uri="{FF2B5EF4-FFF2-40B4-BE49-F238E27FC236}">
                <a16:creationId xmlns:a16="http://schemas.microsoft.com/office/drawing/2014/main" id="{7B7F4597-D8E7-44DF-6FF2-CE0695493878}"/>
              </a:ext>
            </a:extLst>
          </p:cNvPr>
          <p:cNvSpPr txBox="1">
            <a:spLocks/>
          </p:cNvSpPr>
          <p:nvPr/>
        </p:nvSpPr>
        <p:spPr>
          <a:xfrm>
            <a:off x="4535036" y="2016287"/>
            <a:ext cx="1757664" cy="2185787"/>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None/>
              <a:tabLst/>
              <a:defRPr/>
            </a:pPr>
            <a:r>
              <a:rPr kumimoji="0" lang="sv-SE" sz="2800" i="0" u="none" strike="noStrike" kern="1200" cap="none" spc="0" normalizeH="0" baseline="0" noProof="0">
                <a:ln>
                  <a:noFill/>
                </a:ln>
                <a:solidFill>
                  <a:srgbClr val="FFFFFF"/>
                </a:solidFill>
                <a:effectLst/>
                <a:uLnTx/>
                <a:uFillTx/>
                <a:latin typeface="Flex Display 100 Black" pitchFamily="2" charset="0"/>
                <a:ea typeface="+mn-ea"/>
                <a:cs typeface="+mn-cs"/>
              </a:rPr>
              <a:t>Bäst i världen</a:t>
            </a:r>
          </a:p>
          <a:p>
            <a:pPr marL="0" marR="0" lvl="0" indent="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None/>
              <a:tabLst/>
              <a:defRPr/>
            </a:pPr>
            <a:r>
              <a:rPr lang="sv-SE" sz="2000">
                <a:solidFill>
                  <a:srgbClr val="7DE1EB"/>
                </a:solidFill>
                <a:latin typeface="Flex Display 60" pitchFamily="2" charset="0"/>
                <a:ea typeface="Cambria"/>
                <a:cs typeface="Times New Roman"/>
              </a:rPr>
              <a:t>Ha domare på alla A-mästerskap – herr och dam.</a:t>
            </a:r>
            <a:endParaRPr kumimoji="0" lang="sv-SE" sz="2000" b="0" i="0" u="none" strike="noStrike" kern="1200" cap="none" spc="0" normalizeH="0" baseline="0" noProof="0">
              <a:ln>
                <a:noFill/>
              </a:ln>
              <a:solidFill>
                <a:srgbClr val="7DE1EB"/>
              </a:solidFill>
              <a:effectLst/>
              <a:uLnTx/>
              <a:uFillTx/>
              <a:latin typeface="Flex Display 60" pitchFamily="2" charset="0"/>
              <a:ea typeface="Cambria"/>
              <a:cs typeface="Times New Roman"/>
            </a:endParaRPr>
          </a:p>
        </p:txBody>
      </p:sp>
      <p:sp>
        <p:nvSpPr>
          <p:cNvPr id="20" name="Platshållare för text 5">
            <a:extLst>
              <a:ext uri="{FF2B5EF4-FFF2-40B4-BE49-F238E27FC236}">
                <a16:creationId xmlns:a16="http://schemas.microsoft.com/office/drawing/2014/main" id="{1B7DC794-B88B-BB67-BC76-5852ED410FA4}"/>
              </a:ext>
            </a:extLst>
          </p:cNvPr>
          <p:cNvSpPr txBox="1">
            <a:spLocks/>
          </p:cNvSpPr>
          <p:nvPr/>
        </p:nvSpPr>
        <p:spPr>
          <a:xfrm>
            <a:off x="8244090" y="2017934"/>
            <a:ext cx="2042910" cy="1289563"/>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None/>
              <a:tabLst/>
              <a:defRPr/>
            </a:pPr>
            <a:r>
              <a:rPr kumimoji="0" lang="sv-SE" sz="2800" i="0" u="none" strike="noStrike" kern="1200" cap="none" spc="0" normalizeH="0" baseline="0" noProof="0">
                <a:ln>
                  <a:noFill/>
                </a:ln>
                <a:solidFill>
                  <a:srgbClr val="FFFFFF"/>
                </a:solidFill>
                <a:effectLst/>
                <a:uLnTx/>
                <a:uFillTx/>
                <a:latin typeface="Flex Display 100 Black"/>
                <a:ea typeface="+mn-ea"/>
                <a:cs typeface="+mn-cs"/>
              </a:rPr>
              <a:t>Ökat intresse för domarskap</a:t>
            </a:r>
          </a:p>
          <a:p>
            <a:pPr marL="0" marR="0" lvl="0" indent="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None/>
              <a:tabLst/>
              <a:defRPr/>
            </a:pPr>
            <a:r>
              <a:rPr kumimoji="0" lang="sv-SE" sz="2000" b="0" i="0" u="none" strike="noStrike" kern="1200" cap="none" spc="0" normalizeH="0" baseline="0" noProof="0">
                <a:ln>
                  <a:noFill/>
                </a:ln>
                <a:solidFill>
                  <a:srgbClr val="7DE1EB"/>
                </a:solidFill>
                <a:effectLst/>
                <a:uLnTx/>
                <a:uFillTx/>
                <a:latin typeface="Flex Display 60" pitchFamily="2" charset="0"/>
                <a:ea typeface="Cambria"/>
                <a:cs typeface="Times New Roman"/>
              </a:rPr>
              <a:t>Flest domare av alla sporter i förhållande till antalet utövare och matcher.</a:t>
            </a:r>
            <a:endParaRPr kumimoji="0" lang="sv-SE" sz="2000" b="0" i="0" u="none" strike="noStrike" kern="1200" cap="none" spc="0" normalizeH="0" baseline="0" noProof="0">
              <a:ln>
                <a:noFill/>
              </a:ln>
              <a:solidFill>
                <a:srgbClr val="7DE1EB"/>
              </a:solidFill>
              <a:effectLst/>
              <a:uLnTx/>
              <a:uFillTx/>
              <a:latin typeface="Flex Display 60" pitchFamily="2" charset="0"/>
              <a:ea typeface="Cambria" panose="02040503050406030204" pitchFamily="18" charset="0"/>
              <a:cs typeface="Times New Roman" panose="02020603050405020304" pitchFamily="18" charset="0"/>
            </a:endParaRPr>
          </a:p>
          <a:p>
            <a:pPr marL="156600" marR="0" lvl="0" indent="-15660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Char char="•"/>
              <a:tabLst/>
              <a:defRPr/>
            </a:pPr>
            <a:endParaRPr kumimoji="0" lang="sv-SE" sz="1200" b="0" i="0" u="none" strike="noStrike" kern="1200" cap="none" spc="0" normalizeH="0" baseline="0" noProof="0">
              <a:ln>
                <a:noFill/>
              </a:ln>
              <a:solidFill>
                <a:srgbClr val="FFFFFF"/>
              </a:solidFill>
              <a:effectLst/>
              <a:uLnTx/>
              <a:uFillTx/>
              <a:latin typeface="Flex 70"/>
              <a:ea typeface="+mn-ea"/>
              <a:cs typeface="+mn-cs"/>
            </a:endParaRPr>
          </a:p>
          <a:p>
            <a:pPr marL="156600" marR="0" lvl="0" indent="-156600" algn="l" defTabSz="914400" rtl="0" eaLnBrk="1" fontAlgn="auto" latinLnBrk="0" hangingPunct="1">
              <a:lnSpc>
                <a:spcPct val="100000"/>
              </a:lnSpc>
              <a:spcBef>
                <a:spcPts val="1200"/>
              </a:spcBef>
              <a:spcAft>
                <a:spcPts val="0"/>
              </a:spcAft>
              <a:buClr>
                <a:srgbClr val="0F59EB"/>
              </a:buClr>
              <a:buSzTx/>
              <a:buFont typeface="Arial" panose="020B0604020202020204" pitchFamily="34" charset="0"/>
              <a:buChar char="•"/>
              <a:tabLst/>
              <a:defRPr/>
            </a:pPr>
            <a:endParaRPr kumimoji="0" lang="sv-SE" sz="1400" b="0" i="1" u="none" strike="noStrike" kern="1200" cap="none" spc="0" normalizeH="0" baseline="0" noProof="0">
              <a:ln>
                <a:noFill/>
              </a:ln>
              <a:solidFill>
                <a:srgbClr val="FFFFFF"/>
              </a:solidFill>
              <a:effectLst/>
              <a:highlight>
                <a:srgbClr val="FFFF00"/>
              </a:highlight>
              <a:uLnTx/>
              <a:uFillTx/>
              <a:latin typeface="Flex 70"/>
              <a:ea typeface="+mn-ea"/>
              <a:cs typeface="+mn-cs"/>
            </a:endParaRPr>
          </a:p>
        </p:txBody>
      </p:sp>
      <p:sp>
        <p:nvSpPr>
          <p:cNvPr id="25" name="textruta 24">
            <a:extLst>
              <a:ext uri="{FF2B5EF4-FFF2-40B4-BE49-F238E27FC236}">
                <a16:creationId xmlns:a16="http://schemas.microsoft.com/office/drawing/2014/main" id="{E5F06A6A-7FA0-4BA3-CB00-E72AD36AE3A9}"/>
              </a:ext>
            </a:extLst>
          </p:cNvPr>
          <p:cNvSpPr txBox="1"/>
          <p:nvPr/>
        </p:nvSpPr>
        <p:spPr>
          <a:xfrm>
            <a:off x="688893" y="5418264"/>
            <a:ext cx="333985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FFD200"/>
                </a:solidFill>
                <a:effectLst/>
                <a:uLnTx/>
                <a:uFillTx/>
                <a:latin typeface="Flex 90 Bold" pitchFamily="2" charset="0"/>
                <a:ea typeface="+mn-ea"/>
                <a:cs typeface="Segoe UI"/>
                <a:sym typeface="Wingdings" pitchFamily="2" charset="2"/>
              </a:rPr>
              <a:t> </a:t>
            </a:r>
            <a:r>
              <a:rPr kumimoji="0" lang="sv-SE" sz="1600" b="1" i="0" u="none" strike="noStrike" kern="1200" cap="none" spc="0" normalizeH="0" baseline="0" noProof="0">
                <a:ln>
                  <a:noFill/>
                </a:ln>
                <a:solidFill>
                  <a:srgbClr val="FFD200"/>
                </a:solidFill>
                <a:effectLst/>
                <a:uLnTx/>
                <a:uFillTx/>
                <a:latin typeface="Flex 90 Bold" pitchFamily="2" charset="0"/>
                <a:ea typeface="+mn-ea"/>
                <a:cs typeface="Segoe UI"/>
              </a:rPr>
              <a:t>Mål 2030: </a:t>
            </a:r>
            <a:r>
              <a:rPr lang="sv-SE" sz="1600">
                <a:solidFill>
                  <a:srgbClr val="FFFFFF"/>
                </a:solidFill>
                <a:latin typeface="Flex 70"/>
                <a:cs typeface="Segoe UI"/>
              </a:rPr>
              <a:t>Världens bästa och mest välutbildade domare</a:t>
            </a:r>
            <a:endParaRPr kumimoji="0" lang="sv-SE" sz="1600" b="0" i="0" u="none" strike="noStrike" kern="1200" cap="none" spc="0" normalizeH="0" baseline="0" noProof="0">
              <a:ln>
                <a:noFill/>
              </a:ln>
              <a:solidFill>
                <a:srgbClr val="FFFFFF"/>
              </a:solidFill>
              <a:effectLst/>
              <a:uLnTx/>
              <a:uFillTx/>
              <a:latin typeface="Flex 70"/>
              <a:ea typeface="+mn-ea"/>
              <a:cs typeface="+mn-cs"/>
            </a:endParaRPr>
          </a:p>
        </p:txBody>
      </p:sp>
      <p:sp>
        <p:nvSpPr>
          <p:cNvPr id="27" name="textruta 26">
            <a:extLst>
              <a:ext uri="{FF2B5EF4-FFF2-40B4-BE49-F238E27FC236}">
                <a16:creationId xmlns:a16="http://schemas.microsoft.com/office/drawing/2014/main" id="{9550D90C-AE62-435E-EBCF-1A31F83041C0}"/>
              </a:ext>
            </a:extLst>
          </p:cNvPr>
          <p:cNvSpPr txBox="1"/>
          <p:nvPr/>
        </p:nvSpPr>
        <p:spPr>
          <a:xfrm>
            <a:off x="4457704" y="5418264"/>
            <a:ext cx="3282861"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FFD200"/>
                </a:solidFill>
                <a:effectLst/>
                <a:uLnTx/>
                <a:uFillTx/>
                <a:latin typeface="Flex 90 Bold" pitchFamily="2" charset="0"/>
                <a:ea typeface="+mn-ea"/>
                <a:cs typeface="Segoe UI"/>
                <a:sym typeface="Wingdings" pitchFamily="2" charset="2"/>
              </a:rPr>
              <a:t> </a:t>
            </a:r>
            <a:r>
              <a:rPr kumimoji="0" lang="sv-SE" sz="1600" b="1" i="0" u="none" strike="noStrike" kern="1200" cap="none" spc="0" normalizeH="0" baseline="0" noProof="0">
                <a:ln>
                  <a:noFill/>
                </a:ln>
                <a:solidFill>
                  <a:srgbClr val="FFD200"/>
                </a:solidFill>
                <a:effectLst/>
                <a:uLnTx/>
                <a:uFillTx/>
                <a:latin typeface="Flex 90 Bold" pitchFamily="2" charset="0"/>
                <a:ea typeface="+mn-ea"/>
                <a:cs typeface="Segoe UI"/>
              </a:rPr>
              <a:t>Mål 2030: </a:t>
            </a:r>
            <a:r>
              <a:rPr kumimoji="0" lang="sv-SE" sz="1600" b="0" i="0" u="none" strike="noStrike" kern="1200" cap="none" spc="0" normalizeH="0" baseline="0" noProof="0">
                <a:ln>
                  <a:noFill/>
                </a:ln>
                <a:solidFill>
                  <a:srgbClr val="FFD200"/>
                </a:solidFill>
                <a:effectLst/>
                <a:uLnTx/>
                <a:uFillTx/>
                <a:latin typeface="Flex 70"/>
                <a:ea typeface="+mn-ea"/>
                <a:cs typeface="Segoe UI"/>
              </a:rPr>
              <a:t> </a:t>
            </a:r>
            <a:r>
              <a:rPr kumimoji="0" lang="sv-SE" sz="1600" b="0" i="0" u="none" strike="noStrike" kern="1200" cap="none" spc="0" normalizeH="0" baseline="0" noProof="0">
                <a:ln>
                  <a:noFill/>
                </a:ln>
                <a:solidFill>
                  <a:srgbClr val="FFFFFF"/>
                </a:solidFill>
                <a:effectLst/>
                <a:uLnTx/>
                <a:uFillTx/>
                <a:latin typeface="Flex 70"/>
                <a:ea typeface="+mn-ea"/>
                <a:cs typeface="Segoe UI"/>
              </a:rPr>
              <a:t>Minst 3 domare på respektive A-mästerskap (D/H)</a:t>
            </a:r>
            <a:endParaRPr kumimoji="0" lang="sv-SE" sz="1600" b="0" i="0" u="none" strike="noStrike" kern="1200" cap="none" spc="0" normalizeH="0" baseline="0" noProof="0">
              <a:ln>
                <a:noFill/>
              </a:ln>
              <a:solidFill>
                <a:srgbClr val="FFFFFF"/>
              </a:solidFill>
              <a:effectLst/>
              <a:uLnTx/>
              <a:uFillTx/>
              <a:latin typeface="Flex 70"/>
              <a:ea typeface="+mn-ea"/>
              <a:cs typeface="+mn-cs"/>
            </a:endParaRPr>
          </a:p>
        </p:txBody>
      </p:sp>
      <p:sp>
        <p:nvSpPr>
          <p:cNvPr id="28" name="textruta 27">
            <a:extLst>
              <a:ext uri="{FF2B5EF4-FFF2-40B4-BE49-F238E27FC236}">
                <a16:creationId xmlns:a16="http://schemas.microsoft.com/office/drawing/2014/main" id="{4B7BE8A2-0BD0-5D58-B055-C127F6713F31}"/>
              </a:ext>
            </a:extLst>
          </p:cNvPr>
          <p:cNvSpPr txBox="1"/>
          <p:nvPr/>
        </p:nvSpPr>
        <p:spPr>
          <a:xfrm>
            <a:off x="8152374" y="5418264"/>
            <a:ext cx="328286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FFD200"/>
                </a:solidFill>
                <a:effectLst/>
                <a:uLnTx/>
                <a:uFillTx/>
                <a:latin typeface="Flex 90 Bold" pitchFamily="2" charset="0"/>
                <a:ea typeface="+mn-ea"/>
                <a:cs typeface="Segoe UI"/>
                <a:sym typeface="Wingdings" pitchFamily="2" charset="2"/>
              </a:rPr>
              <a:t> </a:t>
            </a:r>
            <a:r>
              <a:rPr kumimoji="0" lang="sv-SE" sz="1600" b="1" i="0" u="none" strike="noStrike" kern="1200" cap="none" spc="0" normalizeH="0" baseline="0" noProof="0">
                <a:ln>
                  <a:noFill/>
                </a:ln>
                <a:solidFill>
                  <a:srgbClr val="FFD200"/>
                </a:solidFill>
                <a:effectLst/>
                <a:uLnTx/>
                <a:uFillTx/>
                <a:latin typeface="Flex 90 Bold" pitchFamily="2" charset="0"/>
                <a:ea typeface="+mn-ea"/>
                <a:cs typeface="Segoe UI"/>
              </a:rPr>
              <a:t>Mål 2030: </a:t>
            </a:r>
            <a:r>
              <a:rPr kumimoji="0" lang="sv-SE" sz="1600" b="0" i="0" u="none" strike="noStrike" kern="1200" cap="none" spc="0" normalizeH="0" baseline="0" noProof="0">
                <a:ln>
                  <a:noFill/>
                </a:ln>
                <a:solidFill>
                  <a:srgbClr val="FFD200"/>
                </a:solidFill>
                <a:effectLst/>
                <a:uLnTx/>
                <a:uFillTx/>
                <a:latin typeface="Flex 70"/>
                <a:ea typeface="+mn-ea"/>
                <a:cs typeface="Segoe UI"/>
              </a:rPr>
              <a:t> </a:t>
            </a:r>
            <a:r>
              <a:rPr kumimoji="0" lang="sv-SE" sz="1600" b="0" i="0" u="none" strike="noStrike" kern="1200" cap="none" spc="0" normalizeH="0" baseline="0" noProof="0">
                <a:ln>
                  <a:noFill/>
                </a:ln>
                <a:solidFill>
                  <a:srgbClr val="FFFFFF"/>
                </a:solidFill>
                <a:effectLst/>
                <a:uLnTx/>
                <a:uFillTx/>
                <a:latin typeface="Flex 70"/>
                <a:ea typeface="+mn-ea"/>
                <a:cs typeface="Segoe UI"/>
              </a:rPr>
              <a:t>1 200 välmående DD</a:t>
            </a:r>
            <a:endParaRPr kumimoji="0" lang="sv-SE" sz="1600" b="0" i="0" u="none" strike="noStrike" kern="1200" cap="none" spc="0" normalizeH="0" baseline="0" noProof="0">
              <a:ln>
                <a:noFill/>
              </a:ln>
              <a:solidFill>
                <a:srgbClr val="FFFFFF"/>
              </a:solidFill>
              <a:effectLst/>
              <a:uLnTx/>
              <a:uFillTx/>
              <a:latin typeface="Flex 70"/>
              <a:ea typeface="+mn-ea"/>
              <a:cs typeface="+mn-cs"/>
            </a:endParaRPr>
          </a:p>
        </p:txBody>
      </p:sp>
      <p:cxnSp>
        <p:nvCxnSpPr>
          <p:cNvPr id="29" name="Rak 28">
            <a:extLst>
              <a:ext uri="{FF2B5EF4-FFF2-40B4-BE49-F238E27FC236}">
                <a16:creationId xmlns:a16="http://schemas.microsoft.com/office/drawing/2014/main" id="{40BF7D1E-0009-F197-59EA-935D3F999683}"/>
              </a:ext>
            </a:extLst>
          </p:cNvPr>
          <p:cNvCxnSpPr>
            <a:cxnSpLocks/>
          </p:cNvCxnSpPr>
          <p:nvPr/>
        </p:nvCxnSpPr>
        <p:spPr>
          <a:xfrm flipH="1">
            <a:off x="562625" y="5270787"/>
            <a:ext cx="1106675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0" name="Bildobjekt 39" descr="En bild som visar kopp, keramisk, lergods, vas&#10;&#10;Automatiskt genererad beskrivning">
            <a:extLst>
              <a:ext uri="{FF2B5EF4-FFF2-40B4-BE49-F238E27FC236}">
                <a16:creationId xmlns:a16="http://schemas.microsoft.com/office/drawing/2014/main" id="{A9142648-09CC-6465-A6D5-5712C68DB7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56700" y="2577354"/>
            <a:ext cx="1757666" cy="2627454"/>
          </a:xfrm>
          <a:prstGeom prst="rect">
            <a:avLst/>
          </a:prstGeom>
        </p:spPr>
      </p:pic>
      <p:pic>
        <p:nvPicPr>
          <p:cNvPr id="46" name="Bildobjekt 45" descr="En bild som visar Grafik, gul, grafisk design, skärmbild&#10;&#10;Automatiskt genererad beskrivning">
            <a:extLst>
              <a:ext uri="{FF2B5EF4-FFF2-40B4-BE49-F238E27FC236}">
                <a16:creationId xmlns:a16="http://schemas.microsoft.com/office/drawing/2014/main" id="{A0C23D26-08EC-966E-5A7F-6AEE6199E73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9810914" y="1905486"/>
            <a:ext cx="1818461" cy="4405532"/>
          </a:xfrm>
          <a:prstGeom prst="rect">
            <a:avLst/>
          </a:prstGeom>
        </p:spPr>
      </p:pic>
      <p:sp>
        <p:nvSpPr>
          <p:cNvPr id="60" name="textruta 59">
            <a:extLst>
              <a:ext uri="{FF2B5EF4-FFF2-40B4-BE49-F238E27FC236}">
                <a16:creationId xmlns:a16="http://schemas.microsoft.com/office/drawing/2014/main" id="{E338B1E8-72F4-5678-007B-C8139A85A2B0}"/>
              </a:ext>
            </a:extLst>
          </p:cNvPr>
          <p:cNvSpPr txBox="1"/>
          <p:nvPr/>
        </p:nvSpPr>
        <p:spPr>
          <a:xfrm>
            <a:off x="1075038" y="336103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Flex 70"/>
              <a:ea typeface="+mn-ea"/>
              <a:cs typeface="+mn-cs"/>
            </a:endParaRPr>
          </a:p>
        </p:txBody>
      </p:sp>
      <p:pic>
        <p:nvPicPr>
          <p:cNvPr id="21" name="Bild 20">
            <a:extLst>
              <a:ext uri="{FF2B5EF4-FFF2-40B4-BE49-F238E27FC236}">
                <a16:creationId xmlns:a16="http://schemas.microsoft.com/office/drawing/2014/main" id="{879B04E9-049A-48FD-6221-A4A816D0FA06}"/>
              </a:ext>
            </a:extLst>
          </p:cNvPr>
          <p:cNvPicPr>
            <a:picLocks noChangeAspect="1"/>
          </p:cNvPicPr>
          <p:nvPr/>
        </p:nvPicPr>
        <p:blipFill>
          <a:blip>
            <a:extLst>
              <a:ext uri="{96DAC541-7B7A-43D3-8B79-37D633B846F1}">
                <asvg:svgBlip xmlns:asvg="http://schemas.microsoft.com/office/drawing/2016/SVG/main" r:embed="rId5"/>
              </a:ext>
            </a:extLst>
          </a:blip>
          <a:srcRect b="39376"/>
          <a:stretch>
            <a:fillRect/>
          </a:stretch>
        </p:blipFill>
        <p:spPr>
          <a:xfrm>
            <a:off x="1636279" y="1922489"/>
            <a:ext cx="3690974" cy="3356456"/>
          </a:xfrm>
          <a:prstGeom prst="rect">
            <a:avLst/>
          </a:prstGeom>
        </p:spPr>
      </p:pic>
    </p:spTree>
    <p:extLst>
      <p:ext uri="{BB962C8B-B14F-4D97-AF65-F5344CB8AC3E}">
        <p14:creationId xmlns:p14="http://schemas.microsoft.com/office/powerpoint/2010/main" val="644386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D9D12DAA-9A7D-ED5F-4539-73C082B8F84A}"/>
              </a:ext>
            </a:extLst>
          </p:cNvPr>
          <p:cNvSpPr/>
          <p:nvPr/>
        </p:nvSpPr>
        <p:spPr>
          <a:xfrm>
            <a:off x="7288300" y="0"/>
            <a:ext cx="4903700"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0" name="Rätvinklig triangel 9">
            <a:extLst>
              <a:ext uri="{FF2B5EF4-FFF2-40B4-BE49-F238E27FC236}">
                <a16:creationId xmlns:a16="http://schemas.microsoft.com/office/drawing/2014/main" id="{3B7BFA81-362D-3B05-25B7-0F897E5F33B2}"/>
              </a:ext>
            </a:extLst>
          </p:cNvPr>
          <p:cNvSpPr/>
          <p:nvPr/>
        </p:nvSpPr>
        <p:spPr>
          <a:xfrm flipH="1">
            <a:off x="8518430" y="681037"/>
            <a:ext cx="3688303" cy="6176963"/>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6AEBE332-6402-C33B-922E-339D5886B6D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288300" y="114300"/>
            <a:ext cx="4918433" cy="6743701"/>
          </a:xfrm>
          <a:prstGeom prst="rect">
            <a:avLst/>
          </a:prstGeom>
        </p:spPr>
      </p:pic>
      <p:sp>
        <p:nvSpPr>
          <p:cNvPr id="3" name="Platshållare för bildnummer 2">
            <a:extLst>
              <a:ext uri="{FF2B5EF4-FFF2-40B4-BE49-F238E27FC236}">
                <a16:creationId xmlns:a16="http://schemas.microsoft.com/office/drawing/2014/main" id="{95F40C54-013B-4F8D-A602-7F1532EE98B7}"/>
              </a:ext>
            </a:extLst>
          </p:cNvPr>
          <p:cNvSpPr>
            <a:spLocks noGrp="1"/>
          </p:cNvSpPr>
          <p:nvPr>
            <p:ph type="sldNum" sz="quarter" idx="12"/>
          </p:nvPr>
        </p:nvSpPr>
        <p:spPr/>
        <p:txBody>
          <a:bodyPr/>
          <a:lstStyle/>
          <a:p>
            <a:fld id="{6DDB0A55-353B-0141-AD40-F868C66FD585}" type="slidenum">
              <a:rPr lang="sv-SE" smtClean="0"/>
              <a:pPr/>
              <a:t>3</a:t>
            </a:fld>
            <a:endParaRPr lang="sv-SE"/>
          </a:p>
        </p:txBody>
      </p:sp>
      <p:sp>
        <p:nvSpPr>
          <p:cNvPr id="4" name="Rubrik 3">
            <a:extLst>
              <a:ext uri="{FF2B5EF4-FFF2-40B4-BE49-F238E27FC236}">
                <a16:creationId xmlns:a16="http://schemas.microsoft.com/office/drawing/2014/main" id="{AF98ADD8-488B-4056-9433-18FF0D30E5A6}"/>
              </a:ext>
            </a:extLst>
          </p:cNvPr>
          <p:cNvSpPr>
            <a:spLocks noGrp="1"/>
          </p:cNvSpPr>
          <p:nvPr>
            <p:ph type="title"/>
          </p:nvPr>
        </p:nvSpPr>
        <p:spPr>
          <a:xfrm>
            <a:off x="557446" y="944564"/>
            <a:ext cx="10792796" cy="689684"/>
          </a:xfrm>
        </p:spPr>
        <p:txBody>
          <a:bodyPr/>
          <a:lstStyle/>
          <a:p>
            <a:r>
              <a:rPr lang="sv-SE" sz="4800">
                <a:solidFill>
                  <a:schemeClr val="bg1"/>
                </a:solidFill>
                <a:latin typeface="+mj-lt"/>
              </a:rPr>
              <a:t>SIF:s domarorganisations uppdrag</a:t>
            </a:r>
            <a:endParaRPr lang="sv-SE" sz="4800">
              <a:solidFill>
                <a:schemeClr val="bg1"/>
              </a:solidFill>
            </a:endParaRPr>
          </a:p>
        </p:txBody>
      </p:sp>
      <p:sp>
        <p:nvSpPr>
          <p:cNvPr id="2" name="Platshållare för sidfot 1">
            <a:extLst>
              <a:ext uri="{FF2B5EF4-FFF2-40B4-BE49-F238E27FC236}">
                <a16:creationId xmlns:a16="http://schemas.microsoft.com/office/drawing/2014/main" id="{C8C8953A-BBE1-48F4-8ADD-185A8189D596}"/>
              </a:ext>
            </a:extLst>
          </p:cNvPr>
          <p:cNvSpPr>
            <a:spLocks noGrp="1"/>
          </p:cNvSpPr>
          <p:nvPr>
            <p:ph type="ftr" sz="quarter" idx="11"/>
          </p:nvPr>
        </p:nvSpPr>
        <p:spPr/>
        <p:txBody>
          <a:bodyPr/>
          <a:lstStyle/>
          <a:p>
            <a:r>
              <a:rPr lang="sv-SE"/>
              <a:t>Domarverksamheten</a:t>
            </a:r>
          </a:p>
        </p:txBody>
      </p:sp>
      <p:sp>
        <p:nvSpPr>
          <p:cNvPr id="5" name="textruta 4">
            <a:extLst>
              <a:ext uri="{FF2B5EF4-FFF2-40B4-BE49-F238E27FC236}">
                <a16:creationId xmlns:a16="http://schemas.microsoft.com/office/drawing/2014/main" id="{9C7B594F-AEAF-3464-67F6-AEC2AD648F4E}"/>
              </a:ext>
            </a:extLst>
          </p:cNvPr>
          <p:cNvSpPr txBox="1"/>
          <p:nvPr/>
        </p:nvSpPr>
        <p:spPr>
          <a:xfrm>
            <a:off x="460168" y="1716787"/>
            <a:ext cx="7652713" cy="1200329"/>
          </a:xfrm>
          <a:prstGeom prst="rect">
            <a:avLst/>
          </a:prstGeom>
          <a:noFill/>
        </p:spPr>
        <p:txBody>
          <a:bodyPr wrap="square" rtlCol="0">
            <a:spAutoFit/>
          </a:bodyPr>
          <a:lstStyle/>
          <a:p>
            <a:r>
              <a:rPr lang="sv-SE" sz="2400">
                <a:solidFill>
                  <a:schemeClr val="bg1"/>
                </a:solidFill>
                <a:latin typeface="Flex Display 60" pitchFamily="2" charset="0"/>
              </a:rPr>
              <a:t>Svenska Ishockeyförbundet är övergripande ansvarigt för all domarverksamhet inom svensk ishockey. I Sverige finns det cirka 4 700 aktiva hockeydomare som utför cirka 94 000 uppdrag varje säsong!</a:t>
            </a:r>
          </a:p>
        </p:txBody>
      </p:sp>
      <p:sp>
        <p:nvSpPr>
          <p:cNvPr id="7" name="textruta 6">
            <a:extLst>
              <a:ext uri="{FF2B5EF4-FFF2-40B4-BE49-F238E27FC236}">
                <a16:creationId xmlns:a16="http://schemas.microsoft.com/office/drawing/2014/main" id="{9C3CADE6-082B-1025-F67F-EE00D6F2F8E9}"/>
              </a:ext>
            </a:extLst>
          </p:cNvPr>
          <p:cNvSpPr txBox="1"/>
          <p:nvPr/>
        </p:nvSpPr>
        <p:spPr>
          <a:xfrm>
            <a:off x="460169" y="4112543"/>
            <a:ext cx="6094070" cy="369332"/>
          </a:xfrm>
          <a:prstGeom prst="rect">
            <a:avLst/>
          </a:prstGeom>
          <a:noFill/>
        </p:spPr>
        <p:txBody>
          <a:bodyPr wrap="square">
            <a:spAutoFit/>
          </a:bodyPr>
          <a:lstStyle/>
          <a:p>
            <a:r>
              <a:rPr lang="sv-SE" b="1">
                <a:solidFill>
                  <a:schemeClr val="bg1"/>
                </a:solidFill>
                <a:latin typeface="Flex 90 Bold" pitchFamily="2" charset="0"/>
              </a:rPr>
              <a:t>Uppdraget kan sammanfattas med följande ord:</a:t>
            </a:r>
          </a:p>
        </p:txBody>
      </p:sp>
      <p:sp>
        <p:nvSpPr>
          <p:cNvPr id="11" name="Rektangel: rundade hörn 8">
            <a:extLst>
              <a:ext uri="{FF2B5EF4-FFF2-40B4-BE49-F238E27FC236}">
                <a16:creationId xmlns:a16="http://schemas.microsoft.com/office/drawing/2014/main" id="{68E12992-45A5-EF0D-5DBE-502642F68870}"/>
              </a:ext>
            </a:extLst>
          </p:cNvPr>
          <p:cNvSpPr/>
          <p:nvPr/>
        </p:nvSpPr>
        <p:spPr>
          <a:xfrm>
            <a:off x="557445" y="4813370"/>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b="1">
                <a:latin typeface="Flex 90 Bold" pitchFamily="2" charset="0"/>
              </a:rPr>
              <a:t>Rekrytera</a:t>
            </a:r>
            <a:endParaRPr lang="en-SE" b="1">
              <a:latin typeface="Flex 90 Bold" pitchFamily="2" charset="0"/>
            </a:endParaRPr>
          </a:p>
          <a:p>
            <a:pPr algn="ctr"/>
            <a:endParaRPr lang="en-SE" b="1">
              <a:latin typeface="Flex 90 Bold" pitchFamily="2" charset="0"/>
            </a:endParaRPr>
          </a:p>
        </p:txBody>
      </p:sp>
      <p:sp>
        <p:nvSpPr>
          <p:cNvPr id="12" name="Rektangel: rundade hörn 8">
            <a:extLst>
              <a:ext uri="{FF2B5EF4-FFF2-40B4-BE49-F238E27FC236}">
                <a16:creationId xmlns:a16="http://schemas.microsoft.com/office/drawing/2014/main" id="{B1830DD0-3DA6-6E83-3AC4-E76A29F549A4}"/>
              </a:ext>
            </a:extLst>
          </p:cNvPr>
          <p:cNvSpPr/>
          <p:nvPr/>
        </p:nvSpPr>
        <p:spPr>
          <a:xfrm>
            <a:off x="3194894" y="4813370"/>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b="1">
                <a:latin typeface="Flex 90 Bold" pitchFamily="2" charset="0"/>
              </a:rPr>
              <a:t>Utveckla</a:t>
            </a:r>
            <a:endParaRPr lang="en-SE" b="1">
              <a:latin typeface="Flex 90 Bold" pitchFamily="2" charset="0"/>
            </a:endParaRPr>
          </a:p>
          <a:p>
            <a:pPr algn="ctr"/>
            <a:endParaRPr lang="en-SE" b="1">
              <a:latin typeface="Flex 90 Bold" pitchFamily="2" charset="0"/>
            </a:endParaRPr>
          </a:p>
        </p:txBody>
      </p:sp>
      <p:sp>
        <p:nvSpPr>
          <p:cNvPr id="13" name="Rektangel: rundade hörn 8">
            <a:extLst>
              <a:ext uri="{FF2B5EF4-FFF2-40B4-BE49-F238E27FC236}">
                <a16:creationId xmlns:a16="http://schemas.microsoft.com/office/drawing/2014/main" id="{18902D71-E18C-B116-2253-969F4CE9AB33}"/>
              </a:ext>
            </a:extLst>
          </p:cNvPr>
          <p:cNvSpPr/>
          <p:nvPr/>
        </p:nvSpPr>
        <p:spPr>
          <a:xfrm>
            <a:off x="5832344" y="4813370"/>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0" rtlCol="0" anchor="ctr"/>
          <a:lstStyle/>
          <a:p>
            <a:pPr algn="ctr"/>
            <a:r>
              <a:rPr lang="sv-SE" b="1">
                <a:latin typeface="Flex 90 Bold" pitchFamily="2" charset="0"/>
              </a:rPr>
              <a:t>Behålla</a:t>
            </a:r>
            <a:endParaRPr lang="en-SE" b="1">
              <a:latin typeface="Flex 90 Bold" pitchFamily="2" charset="0"/>
            </a:endParaRPr>
          </a:p>
          <a:p>
            <a:pPr algn="ctr"/>
            <a:endParaRPr lang="en-SE" b="1">
              <a:latin typeface="Flex 90 Bold" pitchFamily="2" charset="0"/>
            </a:endParaRPr>
          </a:p>
        </p:txBody>
      </p:sp>
    </p:spTree>
    <p:extLst>
      <p:ext uri="{BB962C8B-B14F-4D97-AF65-F5344CB8AC3E}">
        <p14:creationId xmlns:p14="http://schemas.microsoft.com/office/powerpoint/2010/main" val="37388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173147-B33E-D69B-7053-CA8C2B52CDF2}"/>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F55B3035-C8DF-DDB5-ABF7-7E1C06EDD03E}"/>
              </a:ext>
            </a:extLst>
          </p:cNvPr>
          <p:cNvSpPr>
            <a:spLocks noGrp="1"/>
          </p:cNvSpPr>
          <p:nvPr>
            <p:ph type="title"/>
          </p:nvPr>
        </p:nvSpPr>
        <p:spPr/>
        <p:txBody>
          <a:bodyPr/>
          <a:lstStyle/>
          <a:p>
            <a:r>
              <a:rPr lang="sv-SE" sz="4800"/>
              <a:t>Utbildnings- &amp; Licensieringsstege  </a:t>
            </a:r>
            <a:br>
              <a:rPr lang="sv-SE" sz="4800"/>
            </a:br>
            <a:endParaRPr lang="sv-SE" sz="4800"/>
          </a:p>
        </p:txBody>
      </p:sp>
      <p:sp>
        <p:nvSpPr>
          <p:cNvPr id="39" name="Platshållare för sidfot 38">
            <a:extLst>
              <a:ext uri="{FF2B5EF4-FFF2-40B4-BE49-F238E27FC236}">
                <a16:creationId xmlns:a16="http://schemas.microsoft.com/office/drawing/2014/main" id="{EDBBFF75-120B-48F8-9A5E-C2D39147064F}"/>
              </a:ext>
            </a:extLst>
          </p:cNvPr>
          <p:cNvSpPr>
            <a:spLocks noGrp="1"/>
          </p:cNvSpPr>
          <p:nvPr>
            <p:ph type="ftr" sz="quarter" idx="10"/>
          </p:nvPr>
        </p:nvSpPr>
        <p:spPr/>
        <p:txBody>
          <a:bodyPr/>
          <a:lstStyle/>
          <a:p>
            <a:r>
              <a:rPr lang="sv-SE"/>
              <a:t>Domarverksamheten</a:t>
            </a:r>
          </a:p>
        </p:txBody>
      </p:sp>
      <p:sp>
        <p:nvSpPr>
          <p:cNvPr id="40" name="Platshållare för bildnummer 39">
            <a:extLst>
              <a:ext uri="{FF2B5EF4-FFF2-40B4-BE49-F238E27FC236}">
                <a16:creationId xmlns:a16="http://schemas.microsoft.com/office/drawing/2014/main" id="{1A95A998-197C-1A61-E895-57237D2EED97}"/>
              </a:ext>
            </a:extLst>
          </p:cNvPr>
          <p:cNvSpPr>
            <a:spLocks noGrp="1"/>
          </p:cNvSpPr>
          <p:nvPr>
            <p:ph type="sldNum" sz="quarter" idx="11"/>
          </p:nvPr>
        </p:nvSpPr>
        <p:spPr/>
        <p:txBody>
          <a:bodyPr/>
          <a:lstStyle/>
          <a:p>
            <a:fld id="{6DDB0A55-353B-0141-AD40-F868C66FD585}" type="slidenum">
              <a:rPr lang="sv-SE" smtClean="0"/>
              <a:pPr/>
              <a:t>4</a:t>
            </a:fld>
            <a:endParaRPr lang="sv-SE"/>
          </a:p>
        </p:txBody>
      </p:sp>
      <p:pic>
        <p:nvPicPr>
          <p:cNvPr id="8" name="Bild 7">
            <a:extLst>
              <a:ext uri="{FF2B5EF4-FFF2-40B4-BE49-F238E27FC236}">
                <a16:creationId xmlns:a16="http://schemas.microsoft.com/office/drawing/2014/main" id="{7C8E5242-C8B5-8C66-72E9-E20D47D5B5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0715" y="4189860"/>
            <a:ext cx="1867955" cy="1867955"/>
          </a:xfrm>
          <a:prstGeom prst="rect">
            <a:avLst/>
          </a:prstGeom>
        </p:spPr>
      </p:pic>
      <p:pic>
        <p:nvPicPr>
          <p:cNvPr id="9" name="Bild 8">
            <a:extLst>
              <a:ext uri="{FF2B5EF4-FFF2-40B4-BE49-F238E27FC236}">
                <a16:creationId xmlns:a16="http://schemas.microsoft.com/office/drawing/2014/main" id="{175432BB-3545-EC6B-E46F-6FC1445321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89252" y="3853189"/>
            <a:ext cx="1867955" cy="1867955"/>
          </a:xfrm>
          <a:prstGeom prst="rect">
            <a:avLst/>
          </a:prstGeom>
        </p:spPr>
      </p:pic>
      <p:pic>
        <p:nvPicPr>
          <p:cNvPr id="10" name="Bild 9">
            <a:extLst>
              <a:ext uri="{FF2B5EF4-FFF2-40B4-BE49-F238E27FC236}">
                <a16:creationId xmlns:a16="http://schemas.microsoft.com/office/drawing/2014/main" id="{0D614D1B-16FC-BBC1-79EA-665E1B97E8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94483" y="3495924"/>
            <a:ext cx="1867955" cy="1867955"/>
          </a:xfrm>
          <a:prstGeom prst="rect">
            <a:avLst/>
          </a:prstGeom>
        </p:spPr>
      </p:pic>
      <p:pic>
        <p:nvPicPr>
          <p:cNvPr id="11" name="Bild 10">
            <a:extLst>
              <a:ext uri="{FF2B5EF4-FFF2-40B4-BE49-F238E27FC236}">
                <a16:creationId xmlns:a16="http://schemas.microsoft.com/office/drawing/2014/main" id="{97146208-BA3B-1B23-7F36-B6B47AD23F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03020" y="3159253"/>
            <a:ext cx="1867955" cy="1867955"/>
          </a:xfrm>
          <a:prstGeom prst="rect">
            <a:avLst/>
          </a:prstGeom>
        </p:spPr>
      </p:pic>
      <p:pic>
        <p:nvPicPr>
          <p:cNvPr id="12" name="Bild 11">
            <a:extLst>
              <a:ext uri="{FF2B5EF4-FFF2-40B4-BE49-F238E27FC236}">
                <a16:creationId xmlns:a16="http://schemas.microsoft.com/office/drawing/2014/main" id="{4D594709-1CE5-D3C9-0362-ABE917C6BD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02351" y="2829523"/>
            <a:ext cx="1867955" cy="1867955"/>
          </a:xfrm>
          <a:prstGeom prst="rect">
            <a:avLst/>
          </a:prstGeom>
        </p:spPr>
      </p:pic>
      <p:pic>
        <p:nvPicPr>
          <p:cNvPr id="13" name="Bild 12">
            <a:extLst>
              <a:ext uri="{FF2B5EF4-FFF2-40B4-BE49-F238E27FC236}">
                <a16:creationId xmlns:a16="http://schemas.microsoft.com/office/drawing/2014/main" id="{453B9403-B8A4-F8E2-35F9-CAEAA8ADB6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10888" y="2492852"/>
            <a:ext cx="1867955" cy="1867955"/>
          </a:xfrm>
          <a:prstGeom prst="rect">
            <a:avLst/>
          </a:prstGeom>
        </p:spPr>
      </p:pic>
      <p:pic>
        <p:nvPicPr>
          <p:cNvPr id="14" name="Bild 13">
            <a:extLst>
              <a:ext uri="{FF2B5EF4-FFF2-40B4-BE49-F238E27FC236}">
                <a16:creationId xmlns:a16="http://schemas.microsoft.com/office/drawing/2014/main" id="{26DD638C-4145-3C18-F68B-4714C61931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16119" y="2135587"/>
            <a:ext cx="1867955" cy="1867955"/>
          </a:xfrm>
          <a:prstGeom prst="rect">
            <a:avLst/>
          </a:prstGeom>
        </p:spPr>
      </p:pic>
      <p:pic>
        <p:nvPicPr>
          <p:cNvPr id="15" name="Bild 14">
            <a:extLst>
              <a:ext uri="{FF2B5EF4-FFF2-40B4-BE49-F238E27FC236}">
                <a16:creationId xmlns:a16="http://schemas.microsoft.com/office/drawing/2014/main" id="{F68B1D58-E6AC-2AB2-C66C-C51879A27F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4656" y="1798916"/>
            <a:ext cx="1867955" cy="1867955"/>
          </a:xfrm>
          <a:prstGeom prst="rect">
            <a:avLst/>
          </a:prstGeom>
        </p:spPr>
      </p:pic>
      <p:sp>
        <p:nvSpPr>
          <p:cNvPr id="21" name="Ellips 20">
            <a:extLst>
              <a:ext uri="{FF2B5EF4-FFF2-40B4-BE49-F238E27FC236}">
                <a16:creationId xmlns:a16="http://schemas.microsoft.com/office/drawing/2014/main" id="{7E0BFC58-EC34-EB4A-E57F-FBFD7B0E1ADE}"/>
              </a:ext>
            </a:extLst>
          </p:cNvPr>
          <p:cNvSpPr/>
          <p:nvPr/>
        </p:nvSpPr>
        <p:spPr>
          <a:xfrm>
            <a:off x="7114805" y="2913459"/>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5</a:t>
            </a:r>
          </a:p>
        </p:txBody>
      </p:sp>
      <p:sp>
        <p:nvSpPr>
          <p:cNvPr id="22" name="Ellips 21">
            <a:extLst>
              <a:ext uri="{FF2B5EF4-FFF2-40B4-BE49-F238E27FC236}">
                <a16:creationId xmlns:a16="http://schemas.microsoft.com/office/drawing/2014/main" id="{D296F8F2-4EDC-A253-F0C5-9924824E2CE0}"/>
              </a:ext>
            </a:extLst>
          </p:cNvPr>
          <p:cNvSpPr/>
          <p:nvPr/>
        </p:nvSpPr>
        <p:spPr>
          <a:xfrm>
            <a:off x="5697710" y="3239126"/>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4</a:t>
            </a:r>
          </a:p>
        </p:txBody>
      </p:sp>
      <p:sp>
        <p:nvSpPr>
          <p:cNvPr id="23" name="Ellips 22">
            <a:extLst>
              <a:ext uri="{FF2B5EF4-FFF2-40B4-BE49-F238E27FC236}">
                <a16:creationId xmlns:a16="http://schemas.microsoft.com/office/drawing/2014/main" id="{D791C92B-0E0F-184C-284C-85BF6A78C8EF}"/>
              </a:ext>
            </a:extLst>
          </p:cNvPr>
          <p:cNvSpPr/>
          <p:nvPr/>
        </p:nvSpPr>
        <p:spPr>
          <a:xfrm>
            <a:off x="4280616" y="3591199"/>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3</a:t>
            </a:r>
          </a:p>
        </p:txBody>
      </p:sp>
      <p:sp>
        <p:nvSpPr>
          <p:cNvPr id="24" name="Ellips 23">
            <a:extLst>
              <a:ext uri="{FF2B5EF4-FFF2-40B4-BE49-F238E27FC236}">
                <a16:creationId xmlns:a16="http://schemas.microsoft.com/office/drawing/2014/main" id="{464512CB-FCD3-05BA-58AD-00877B018A65}"/>
              </a:ext>
            </a:extLst>
          </p:cNvPr>
          <p:cNvSpPr/>
          <p:nvPr/>
        </p:nvSpPr>
        <p:spPr>
          <a:xfrm>
            <a:off x="2872324" y="3952074"/>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2</a:t>
            </a:r>
          </a:p>
        </p:txBody>
      </p:sp>
      <p:sp>
        <p:nvSpPr>
          <p:cNvPr id="25" name="Ellips 24">
            <a:extLst>
              <a:ext uri="{FF2B5EF4-FFF2-40B4-BE49-F238E27FC236}">
                <a16:creationId xmlns:a16="http://schemas.microsoft.com/office/drawing/2014/main" id="{4AB72056-D5E6-B7E9-CB84-6722B119648F}"/>
              </a:ext>
            </a:extLst>
          </p:cNvPr>
          <p:cNvSpPr/>
          <p:nvPr/>
        </p:nvSpPr>
        <p:spPr>
          <a:xfrm>
            <a:off x="1455229" y="4286544"/>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1</a:t>
            </a:r>
          </a:p>
        </p:txBody>
      </p:sp>
      <p:sp>
        <p:nvSpPr>
          <p:cNvPr id="27" name="Rektangel: rundade hörn 8">
            <a:extLst>
              <a:ext uri="{FF2B5EF4-FFF2-40B4-BE49-F238E27FC236}">
                <a16:creationId xmlns:a16="http://schemas.microsoft.com/office/drawing/2014/main" id="{A33A7E53-A566-D64F-389B-FB0D5B8E7AA6}"/>
              </a:ext>
            </a:extLst>
          </p:cNvPr>
          <p:cNvSpPr/>
          <p:nvPr/>
        </p:nvSpPr>
        <p:spPr>
          <a:xfrm rot="18900000">
            <a:off x="1390950" y="4804952"/>
            <a:ext cx="1801662" cy="42980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Flex 70"/>
                <a:ea typeface="+mn-ea"/>
                <a:cs typeface="+mn-cs"/>
              </a:rPr>
              <a:t>FÖRENINGSDOMARE</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28" name="Rektangel: rundade hörn 8">
            <a:extLst>
              <a:ext uri="{FF2B5EF4-FFF2-40B4-BE49-F238E27FC236}">
                <a16:creationId xmlns:a16="http://schemas.microsoft.com/office/drawing/2014/main" id="{3DD57E43-6821-5CE7-5C2C-5202724BF95B}"/>
              </a:ext>
            </a:extLst>
          </p:cNvPr>
          <p:cNvSpPr/>
          <p:nvPr/>
        </p:nvSpPr>
        <p:spPr>
          <a:xfrm rot="18900000">
            <a:off x="-938280" y="5544607"/>
            <a:ext cx="2823429" cy="429809"/>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Flex 70"/>
                <a:ea typeface="+mn-ea"/>
                <a:cs typeface="+mn-cs"/>
              </a:rPr>
              <a:t>MATCHLEDARE</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29" name="Rektangel: rundade hörn 8">
            <a:extLst>
              <a:ext uri="{FF2B5EF4-FFF2-40B4-BE49-F238E27FC236}">
                <a16:creationId xmlns:a16="http://schemas.microsoft.com/office/drawing/2014/main" id="{3EC86005-63D5-6CC6-F0ED-40F55A21B3A0}"/>
              </a:ext>
            </a:extLst>
          </p:cNvPr>
          <p:cNvSpPr/>
          <p:nvPr/>
        </p:nvSpPr>
        <p:spPr>
          <a:xfrm rot="18900000">
            <a:off x="2802443" y="4430473"/>
            <a:ext cx="1801662" cy="429809"/>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Flex 70"/>
                <a:ea typeface="+mn-ea"/>
                <a:cs typeface="+mn-cs"/>
              </a:rPr>
              <a:t>REGIONSDOMARE C</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30" name="Rektangel: rundade hörn 8">
            <a:extLst>
              <a:ext uri="{FF2B5EF4-FFF2-40B4-BE49-F238E27FC236}">
                <a16:creationId xmlns:a16="http://schemas.microsoft.com/office/drawing/2014/main" id="{291957BA-660A-8DB6-FC43-96FF79EFBC28}"/>
              </a:ext>
            </a:extLst>
          </p:cNvPr>
          <p:cNvSpPr/>
          <p:nvPr/>
        </p:nvSpPr>
        <p:spPr>
          <a:xfrm rot="18900000">
            <a:off x="4213935" y="4113608"/>
            <a:ext cx="1801662" cy="42980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Flex 70"/>
                <a:ea typeface="+mn-ea"/>
                <a:cs typeface="+mn-cs"/>
              </a:rPr>
              <a:t>REGIONSDOMARE B</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31" name="Rektangel: rundade hörn 8">
            <a:extLst>
              <a:ext uri="{FF2B5EF4-FFF2-40B4-BE49-F238E27FC236}">
                <a16:creationId xmlns:a16="http://schemas.microsoft.com/office/drawing/2014/main" id="{A1F501A1-75ED-40E0-0068-F04CC3A56690}"/>
              </a:ext>
            </a:extLst>
          </p:cNvPr>
          <p:cNvSpPr/>
          <p:nvPr/>
        </p:nvSpPr>
        <p:spPr>
          <a:xfrm rot="18900000">
            <a:off x="5611026" y="3782340"/>
            <a:ext cx="1801662" cy="429809"/>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Flex 70"/>
                <a:ea typeface="+mn-ea"/>
                <a:cs typeface="+mn-cs"/>
              </a:rPr>
              <a:t>REGIONSDOMARE A</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32" name="Rektangel: rundade hörn 8">
            <a:extLst>
              <a:ext uri="{FF2B5EF4-FFF2-40B4-BE49-F238E27FC236}">
                <a16:creationId xmlns:a16="http://schemas.microsoft.com/office/drawing/2014/main" id="{3DE6F807-5F0F-2FFD-7CE7-C522C611244C}"/>
              </a:ext>
            </a:extLst>
          </p:cNvPr>
          <p:cNvSpPr/>
          <p:nvPr/>
        </p:nvSpPr>
        <p:spPr>
          <a:xfrm rot="18900000">
            <a:off x="6993673" y="3429859"/>
            <a:ext cx="1886078" cy="42980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150">
                <a:solidFill>
                  <a:srgbClr val="FFFFFF"/>
                </a:solidFill>
                <a:latin typeface="Flex 70"/>
              </a:rPr>
              <a:t>FÖRBUNDSDOMARE C</a:t>
            </a:r>
            <a:endParaRPr kumimoji="0" lang="en-SE" sz="1150" b="0" i="0" u="none" strike="noStrike" kern="1200" cap="none" spc="0" normalizeH="0" baseline="0" noProof="0">
              <a:ln>
                <a:noFill/>
              </a:ln>
              <a:solidFill>
                <a:srgbClr val="FFFFFF"/>
              </a:solidFill>
              <a:effectLst/>
              <a:uLnTx/>
              <a:uFillTx/>
              <a:latin typeface="Flex 70"/>
              <a:ea typeface="+mn-ea"/>
              <a:cs typeface="+mn-cs"/>
            </a:endParaRPr>
          </a:p>
        </p:txBody>
      </p:sp>
      <p:sp>
        <p:nvSpPr>
          <p:cNvPr id="20" name="Ellips 19">
            <a:extLst>
              <a:ext uri="{FF2B5EF4-FFF2-40B4-BE49-F238E27FC236}">
                <a16:creationId xmlns:a16="http://schemas.microsoft.com/office/drawing/2014/main" id="{AC951E0C-5161-2B5E-E95C-91BE52E58961}"/>
              </a:ext>
            </a:extLst>
          </p:cNvPr>
          <p:cNvSpPr/>
          <p:nvPr/>
        </p:nvSpPr>
        <p:spPr>
          <a:xfrm>
            <a:off x="8514295" y="2578990"/>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6</a:t>
            </a:r>
          </a:p>
        </p:txBody>
      </p:sp>
      <p:sp>
        <p:nvSpPr>
          <p:cNvPr id="34" name="Rektangel: rundade hörn 8">
            <a:extLst>
              <a:ext uri="{FF2B5EF4-FFF2-40B4-BE49-F238E27FC236}">
                <a16:creationId xmlns:a16="http://schemas.microsoft.com/office/drawing/2014/main" id="{C74C3ED3-7E05-1D6A-016D-AD690A7859DA}"/>
              </a:ext>
            </a:extLst>
          </p:cNvPr>
          <p:cNvSpPr/>
          <p:nvPr/>
        </p:nvSpPr>
        <p:spPr>
          <a:xfrm rot="18900000">
            <a:off x="8446613" y="3026425"/>
            <a:ext cx="1888500" cy="429809"/>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lvl="0" algn="ctr">
              <a:defRPr/>
            </a:pPr>
            <a:r>
              <a:rPr lang="sv-SE" sz="1200">
                <a:solidFill>
                  <a:srgbClr val="FFFFFF"/>
                </a:solidFill>
              </a:rPr>
              <a:t>FÖRBUNDSDOMARE</a:t>
            </a:r>
            <a:r>
              <a:rPr kumimoji="0" lang="sv-SE" sz="1200" b="0" i="0" u="none" strike="noStrike" kern="1200" cap="none" spc="0" normalizeH="0" baseline="0" noProof="0">
                <a:ln>
                  <a:noFill/>
                </a:ln>
                <a:solidFill>
                  <a:srgbClr val="FFFFFF"/>
                </a:solidFill>
                <a:effectLst/>
                <a:uLnTx/>
                <a:uFillTx/>
                <a:latin typeface="Flex 70"/>
                <a:ea typeface="+mn-ea"/>
                <a:cs typeface="+mn-cs"/>
              </a:rPr>
              <a:t> B</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18" name="Ellips 17">
            <a:extLst>
              <a:ext uri="{FF2B5EF4-FFF2-40B4-BE49-F238E27FC236}">
                <a16:creationId xmlns:a16="http://schemas.microsoft.com/office/drawing/2014/main" id="{0CB2D7D3-A4E7-D89D-5172-129B377A2E86}"/>
              </a:ext>
            </a:extLst>
          </p:cNvPr>
          <p:cNvSpPr/>
          <p:nvPr/>
        </p:nvSpPr>
        <p:spPr>
          <a:xfrm>
            <a:off x="9896181" y="2218114"/>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7</a:t>
            </a:r>
          </a:p>
        </p:txBody>
      </p:sp>
      <p:sp>
        <p:nvSpPr>
          <p:cNvPr id="35" name="Rektangel: rundade hörn 8">
            <a:extLst>
              <a:ext uri="{FF2B5EF4-FFF2-40B4-BE49-F238E27FC236}">
                <a16:creationId xmlns:a16="http://schemas.microsoft.com/office/drawing/2014/main" id="{40640163-7CF5-8F58-652F-8C53D1110586}"/>
              </a:ext>
            </a:extLst>
          </p:cNvPr>
          <p:cNvSpPr/>
          <p:nvPr/>
        </p:nvSpPr>
        <p:spPr>
          <a:xfrm rot="18900000">
            <a:off x="9828160" y="2722444"/>
            <a:ext cx="1856454" cy="42980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lvl="0" algn="ctr">
              <a:defRPr/>
            </a:pPr>
            <a:r>
              <a:rPr lang="sv-SE" sz="1200">
                <a:solidFill>
                  <a:srgbClr val="FFFFFF"/>
                </a:solidFill>
              </a:rPr>
              <a:t>FÖRBUNDSDOMARE</a:t>
            </a:r>
            <a:r>
              <a:rPr kumimoji="0" lang="sv-SE" sz="1200" b="0" i="0" u="none" strike="noStrike" kern="1200" cap="none" spc="0" normalizeH="0" baseline="0" noProof="0">
                <a:ln>
                  <a:noFill/>
                </a:ln>
                <a:solidFill>
                  <a:srgbClr val="FFFFFF"/>
                </a:solidFill>
                <a:effectLst/>
                <a:uLnTx/>
                <a:uFillTx/>
                <a:latin typeface="Flex 70"/>
                <a:ea typeface="+mn-ea"/>
                <a:cs typeface="+mn-cs"/>
              </a:rPr>
              <a:t> A</a:t>
            </a:r>
            <a:endParaRPr kumimoji="0" lang="en-SE" sz="1100" b="0" i="0" u="none" strike="noStrike" kern="1200" cap="none" spc="0" normalizeH="0" baseline="0" noProof="0">
              <a:ln>
                <a:noFill/>
              </a:ln>
              <a:solidFill>
                <a:srgbClr val="FFFFFF"/>
              </a:solidFill>
              <a:effectLst/>
              <a:uLnTx/>
              <a:uFillTx/>
              <a:latin typeface="Flex 70"/>
              <a:ea typeface="+mn-ea"/>
              <a:cs typeface="+mn-cs"/>
            </a:endParaRPr>
          </a:p>
        </p:txBody>
      </p:sp>
      <p:sp>
        <p:nvSpPr>
          <p:cNvPr id="19" name="Ellips 18">
            <a:extLst>
              <a:ext uri="{FF2B5EF4-FFF2-40B4-BE49-F238E27FC236}">
                <a16:creationId xmlns:a16="http://schemas.microsoft.com/office/drawing/2014/main" id="{A0F102E7-8ECE-618C-5FE5-A3DF3C49524C}"/>
              </a:ext>
            </a:extLst>
          </p:cNvPr>
          <p:cNvSpPr/>
          <p:nvPr/>
        </p:nvSpPr>
        <p:spPr>
          <a:xfrm>
            <a:off x="11330879" y="1892448"/>
            <a:ext cx="475396" cy="4753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3600">
                <a:solidFill>
                  <a:schemeClr val="tx2"/>
                </a:solidFill>
                <a:latin typeface="+mj-lt"/>
              </a:rPr>
              <a:t>8</a:t>
            </a:r>
          </a:p>
        </p:txBody>
      </p:sp>
      <p:sp>
        <p:nvSpPr>
          <p:cNvPr id="37" name="textruta 36">
            <a:extLst>
              <a:ext uri="{FF2B5EF4-FFF2-40B4-BE49-F238E27FC236}">
                <a16:creationId xmlns:a16="http://schemas.microsoft.com/office/drawing/2014/main" id="{35A36239-44EB-EA5C-7041-95DF6C5D92FD}"/>
              </a:ext>
            </a:extLst>
          </p:cNvPr>
          <p:cNvSpPr txBox="1"/>
          <p:nvPr/>
        </p:nvSpPr>
        <p:spPr>
          <a:xfrm>
            <a:off x="460168" y="1588705"/>
            <a:ext cx="7652713" cy="461665"/>
          </a:xfrm>
          <a:prstGeom prst="rect">
            <a:avLst/>
          </a:prstGeom>
          <a:noFill/>
        </p:spPr>
        <p:txBody>
          <a:bodyPr wrap="square" rtlCol="0">
            <a:spAutoFit/>
          </a:bodyPr>
          <a:lstStyle/>
          <a:p>
            <a:r>
              <a:rPr lang="sv-SE" sz="2400">
                <a:latin typeface="Flex Display 60" pitchFamily="2" charset="0"/>
              </a:rPr>
              <a:t>SIF domarverksamhet</a:t>
            </a:r>
          </a:p>
        </p:txBody>
      </p:sp>
      <p:pic>
        <p:nvPicPr>
          <p:cNvPr id="7" name="Bildobjekt 6">
            <a:extLst>
              <a:ext uri="{FF2B5EF4-FFF2-40B4-BE49-F238E27FC236}">
                <a16:creationId xmlns:a16="http://schemas.microsoft.com/office/drawing/2014/main" id="{7DCF3E3C-C4D1-606E-ADDE-0B89C95F5233}"/>
              </a:ext>
            </a:extLst>
          </p:cNvPr>
          <p:cNvPicPr>
            <a:picLocks noChangeAspect="1"/>
          </p:cNvPicPr>
          <p:nvPr/>
        </p:nvPicPr>
        <p:blipFill>
          <a:blip r:embed="rId5" cstate="screen">
            <a:extLst>
              <a:ext uri="{28A0092B-C50C-407E-A947-70E740481C1C}">
                <a14:useLocalDpi xmlns:a14="http://schemas.microsoft.com/office/drawing/2010/main"/>
              </a:ext>
            </a:extLst>
          </a:blip>
          <a:srcRect t="-3"/>
          <a:stretch>
            <a:fillRect/>
          </a:stretch>
        </p:blipFill>
        <p:spPr>
          <a:xfrm>
            <a:off x="5569399" y="2825973"/>
            <a:ext cx="7950662" cy="3925976"/>
          </a:xfrm>
          <a:prstGeom prst="rect">
            <a:avLst/>
          </a:prstGeom>
        </p:spPr>
      </p:pic>
    </p:spTree>
    <p:extLst>
      <p:ext uri="{BB962C8B-B14F-4D97-AF65-F5344CB8AC3E}">
        <p14:creationId xmlns:p14="http://schemas.microsoft.com/office/powerpoint/2010/main" val="3182342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27000"/>
                    </a14:imgEffect>
                  </a14:imgLayer>
                </a14:imgProps>
              </a:ext>
            </a:extLst>
          </a:blip>
          <a:srcRect/>
          <a:stretch>
            <a:fillRect/>
          </a:stretch>
        </a:blipFill>
        <a:effectLst/>
      </p:bgPr>
    </p:bg>
    <p:spTree>
      <p:nvGrpSpPr>
        <p:cNvPr id="1" name="">
          <a:extLst>
            <a:ext uri="{FF2B5EF4-FFF2-40B4-BE49-F238E27FC236}">
              <a16:creationId xmlns:a16="http://schemas.microsoft.com/office/drawing/2014/main" id="{391C7ED6-6CE5-5637-A67A-380DAFC20E78}"/>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828B5832-3F89-FA9F-F755-93BA36530F20}"/>
              </a:ext>
            </a:extLst>
          </p:cNvPr>
          <p:cNvSpPr>
            <a:spLocks noGrp="1"/>
          </p:cNvSpPr>
          <p:nvPr>
            <p:ph type="ftr" sz="quarter" idx="11"/>
          </p:nvPr>
        </p:nvSpPr>
        <p:spPr/>
        <p:txBody>
          <a:bodyPr/>
          <a:lstStyle/>
          <a:p>
            <a:r>
              <a:rPr lang="sv-SE"/>
              <a:t>Domarverksamheten</a:t>
            </a:r>
          </a:p>
        </p:txBody>
      </p:sp>
      <p:sp>
        <p:nvSpPr>
          <p:cNvPr id="3" name="Platshållare för bildnummer 2">
            <a:extLst>
              <a:ext uri="{FF2B5EF4-FFF2-40B4-BE49-F238E27FC236}">
                <a16:creationId xmlns:a16="http://schemas.microsoft.com/office/drawing/2014/main" id="{635751B1-C722-7A2F-9576-7F4F93D47CA2}"/>
              </a:ext>
            </a:extLst>
          </p:cNvPr>
          <p:cNvSpPr>
            <a:spLocks noGrp="1"/>
          </p:cNvSpPr>
          <p:nvPr>
            <p:ph type="sldNum" sz="quarter" idx="12"/>
          </p:nvPr>
        </p:nvSpPr>
        <p:spPr/>
        <p:txBody>
          <a:bodyPr/>
          <a:lstStyle/>
          <a:p>
            <a:fld id="{6DDB0A55-353B-0141-AD40-F868C66FD585}" type="slidenum">
              <a:rPr lang="sv-SE" smtClean="0"/>
              <a:pPr/>
              <a:t>5</a:t>
            </a:fld>
            <a:endParaRPr lang="sv-SE"/>
          </a:p>
        </p:txBody>
      </p:sp>
      <p:sp>
        <p:nvSpPr>
          <p:cNvPr id="7" name="Rubrik 4">
            <a:extLst>
              <a:ext uri="{FF2B5EF4-FFF2-40B4-BE49-F238E27FC236}">
                <a16:creationId xmlns:a16="http://schemas.microsoft.com/office/drawing/2014/main" id="{239D190E-6C53-85E0-EA23-C93B35042F53}"/>
              </a:ext>
            </a:extLst>
          </p:cNvPr>
          <p:cNvSpPr txBox="1">
            <a:spLocks/>
          </p:cNvSpPr>
          <p:nvPr/>
        </p:nvSpPr>
        <p:spPr>
          <a:xfrm>
            <a:off x="550863" y="2629067"/>
            <a:ext cx="8352505" cy="799933"/>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kern="1200">
                <a:solidFill>
                  <a:schemeClr val="bg1"/>
                </a:solidFill>
                <a:latin typeface="+mn-lt"/>
                <a:ea typeface="+mj-ea"/>
                <a:cs typeface="+mj-cs"/>
              </a:defRPr>
            </a:lvl1pPr>
          </a:lstStyle>
          <a:p>
            <a:r>
              <a:rPr lang="sv-SE" sz="4800">
                <a:latin typeface="+mj-lt"/>
              </a:rPr>
              <a:t>En domares uppgift</a:t>
            </a:r>
            <a:endParaRPr lang="sv-SE"/>
          </a:p>
        </p:txBody>
      </p:sp>
      <p:sp>
        <p:nvSpPr>
          <p:cNvPr id="8" name="textruta 7">
            <a:extLst>
              <a:ext uri="{FF2B5EF4-FFF2-40B4-BE49-F238E27FC236}">
                <a16:creationId xmlns:a16="http://schemas.microsoft.com/office/drawing/2014/main" id="{92C2DD53-8BFF-CF72-A236-79F75B44255D}"/>
              </a:ext>
            </a:extLst>
          </p:cNvPr>
          <p:cNvSpPr txBox="1"/>
          <p:nvPr/>
        </p:nvSpPr>
        <p:spPr>
          <a:xfrm>
            <a:off x="434352" y="3429000"/>
            <a:ext cx="5220195" cy="1200329"/>
          </a:xfrm>
          <a:prstGeom prst="rect">
            <a:avLst/>
          </a:prstGeom>
          <a:noFill/>
        </p:spPr>
        <p:txBody>
          <a:bodyPr wrap="square" rtlCol="0">
            <a:spAutoFit/>
          </a:bodyPr>
          <a:lstStyle/>
          <a:p>
            <a:r>
              <a:rPr lang="sv-SE" sz="2400">
                <a:solidFill>
                  <a:schemeClr val="bg1"/>
                </a:solidFill>
                <a:latin typeface="Flex Display 60" pitchFamily="2" charset="0"/>
              </a:rPr>
              <a:t>Som domare är din viktigaste uppgift att, med hjälp av reglerna och ditt bästa fokus, se till att matchen blir både trygg och rättvis för alla som spelar.</a:t>
            </a:r>
          </a:p>
        </p:txBody>
      </p:sp>
      <p:sp>
        <p:nvSpPr>
          <p:cNvPr id="4" name="Ellips 3">
            <a:extLst>
              <a:ext uri="{FF2B5EF4-FFF2-40B4-BE49-F238E27FC236}">
                <a16:creationId xmlns:a16="http://schemas.microsoft.com/office/drawing/2014/main" id="{BAC8487B-B484-759E-A820-F7C63D34156C}"/>
              </a:ext>
            </a:extLst>
          </p:cNvPr>
          <p:cNvSpPr/>
          <p:nvPr/>
        </p:nvSpPr>
        <p:spPr>
          <a:xfrm>
            <a:off x="6918026" y="2133499"/>
            <a:ext cx="2591001" cy="259100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RÄTTVIS</a:t>
            </a:r>
          </a:p>
        </p:txBody>
      </p:sp>
      <p:sp>
        <p:nvSpPr>
          <p:cNvPr id="6" name="Ellips 5">
            <a:extLst>
              <a:ext uri="{FF2B5EF4-FFF2-40B4-BE49-F238E27FC236}">
                <a16:creationId xmlns:a16="http://schemas.microsoft.com/office/drawing/2014/main" id="{64CA20C3-AB48-B2BE-D019-CE3633FF3B5E}"/>
              </a:ext>
            </a:extLst>
          </p:cNvPr>
          <p:cNvSpPr/>
          <p:nvPr/>
        </p:nvSpPr>
        <p:spPr>
          <a:xfrm>
            <a:off x="9038374" y="2133499"/>
            <a:ext cx="2591001" cy="259100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TRYGG</a:t>
            </a:r>
          </a:p>
        </p:txBody>
      </p:sp>
    </p:spTree>
    <p:extLst>
      <p:ext uri="{BB962C8B-B14F-4D97-AF65-F5344CB8AC3E}">
        <p14:creationId xmlns:p14="http://schemas.microsoft.com/office/powerpoint/2010/main" val="405666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3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173570B4-980F-D5F4-15BB-1097ED0A1E25}"/>
              </a:ext>
            </a:extLst>
          </p:cNvPr>
          <p:cNvSpPr>
            <a:spLocks noGrp="1"/>
          </p:cNvSpPr>
          <p:nvPr>
            <p:ph type="ftr" sz="quarter" idx="11"/>
          </p:nvPr>
        </p:nvSpPr>
        <p:spPr/>
        <p:txBody>
          <a:bodyPr/>
          <a:lstStyle/>
          <a:p>
            <a:r>
              <a:rPr lang="sv-SE"/>
              <a:t>Domarverksamheten</a:t>
            </a:r>
          </a:p>
        </p:txBody>
      </p:sp>
      <p:sp>
        <p:nvSpPr>
          <p:cNvPr id="3" name="Platshållare för bildnummer 2">
            <a:extLst>
              <a:ext uri="{FF2B5EF4-FFF2-40B4-BE49-F238E27FC236}">
                <a16:creationId xmlns:a16="http://schemas.microsoft.com/office/drawing/2014/main" id="{53D22DF4-0ED7-78EC-2B91-DA33D3B3B2F9}"/>
              </a:ext>
            </a:extLst>
          </p:cNvPr>
          <p:cNvSpPr>
            <a:spLocks noGrp="1"/>
          </p:cNvSpPr>
          <p:nvPr>
            <p:ph type="sldNum" sz="quarter" idx="12"/>
          </p:nvPr>
        </p:nvSpPr>
        <p:spPr/>
        <p:txBody>
          <a:bodyPr/>
          <a:lstStyle/>
          <a:p>
            <a:fld id="{6DDB0A55-353B-0141-AD40-F868C66FD585}" type="slidenum">
              <a:rPr lang="sv-SE" smtClean="0"/>
              <a:pPr/>
              <a:t>6</a:t>
            </a:fld>
            <a:endParaRPr lang="sv-SE"/>
          </a:p>
        </p:txBody>
      </p:sp>
      <p:sp>
        <p:nvSpPr>
          <p:cNvPr id="4" name="Rubrik 3">
            <a:extLst>
              <a:ext uri="{FF2B5EF4-FFF2-40B4-BE49-F238E27FC236}">
                <a16:creationId xmlns:a16="http://schemas.microsoft.com/office/drawing/2014/main" id="{2DBDF6F0-BB5E-8A35-7C57-41026A258C25}"/>
              </a:ext>
            </a:extLst>
          </p:cNvPr>
          <p:cNvSpPr>
            <a:spLocks noGrp="1"/>
          </p:cNvSpPr>
          <p:nvPr>
            <p:ph type="title"/>
          </p:nvPr>
        </p:nvSpPr>
        <p:spPr>
          <a:xfrm>
            <a:off x="550863" y="944563"/>
            <a:ext cx="11078512" cy="3640689"/>
          </a:xfrm>
        </p:spPr>
        <p:txBody>
          <a:bodyPr/>
          <a:lstStyle/>
          <a:p>
            <a:r>
              <a:rPr lang="sv-SE">
                <a:solidFill>
                  <a:schemeClr val="bg1"/>
                </a:solidFill>
                <a:latin typeface="Flex Display 60" pitchFamily="2" charset="0"/>
              </a:rPr>
              <a:t>Att vara domare är ett viktigt uppdrag – du som kliver in på isen ska veta att du gör en stor skillnad. Därför är det viktigt att du visar respekt för spelet, spelarna och ditt uppdrag. Du är där för matchens skull, för att spelet ska flyta på och att skapa en bra upplevelse för alla. Du behöver inte vara perfekt. Det viktigaste är att du gör ditt bästa, vågar ta beslut och är både tydlig och trygg. Var stolt över rollen – utan domare blir det ingen match!</a:t>
            </a:r>
            <a:br>
              <a:rPr lang="sv-SE">
                <a:solidFill>
                  <a:schemeClr val="bg1"/>
                </a:solidFill>
                <a:latin typeface="Flex Display 60" pitchFamily="2" charset="0"/>
              </a:rPr>
            </a:br>
            <a:br>
              <a:rPr lang="sv-SE">
                <a:solidFill>
                  <a:schemeClr val="bg1"/>
                </a:solidFill>
                <a:latin typeface="Flex Display 60" pitchFamily="2" charset="0"/>
              </a:rPr>
            </a:br>
            <a:br>
              <a:rPr lang="sv-SE">
                <a:solidFill>
                  <a:schemeClr val="bg1"/>
                </a:solidFill>
                <a:latin typeface="Flex Display 60" pitchFamily="2" charset="0"/>
              </a:rPr>
            </a:br>
            <a:endParaRPr lang="sv-SE">
              <a:solidFill>
                <a:schemeClr val="bg1"/>
              </a:solidFill>
              <a:latin typeface="Flex Display 60" pitchFamily="2" charset="0"/>
            </a:endParaRPr>
          </a:p>
        </p:txBody>
      </p:sp>
      <p:sp>
        <p:nvSpPr>
          <p:cNvPr id="5" name="Rubrik 4">
            <a:extLst>
              <a:ext uri="{FF2B5EF4-FFF2-40B4-BE49-F238E27FC236}">
                <a16:creationId xmlns:a16="http://schemas.microsoft.com/office/drawing/2014/main" id="{03FC8FC9-8F3B-37F7-E4C6-60A484158B2C}"/>
              </a:ext>
            </a:extLst>
          </p:cNvPr>
          <p:cNvSpPr txBox="1">
            <a:spLocks/>
          </p:cNvSpPr>
          <p:nvPr/>
        </p:nvSpPr>
        <p:spPr>
          <a:xfrm>
            <a:off x="550863" y="5513470"/>
            <a:ext cx="8352505" cy="799933"/>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kern="1200">
                <a:solidFill>
                  <a:schemeClr val="bg1"/>
                </a:solidFill>
                <a:latin typeface="+mn-lt"/>
                <a:ea typeface="+mj-ea"/>
                <a:cs typeface="+mj-cs"/>
              </a:defRPr>
            </a:lvl1pPr>
          </a:lstStyle>
          <a:p>
            <a:r>
              <a:rPr lang="sv-SE" sz="4800">
                <a:latin typeface="+mj-lt"/>
              </a:rPr>
              <a:t>Ett uppdrag som gör skillnad</a:t>
            </a:r>
            <a:endParaRPr lang="sv-SE"/>
          </a:p>
        </p:txBody>
      </p:sp>
    </p:spTree>
    <p:extLst>
      <p:ext uri="{BB962C8B-B14F-4D97-AF65-F5344CB8AC3E}">
        <p14:creationId xmlns:p14="http://schemas.microsoft.com/office/powerpoint/2010/main" val="3410616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18250-63E7-0F4A-CA3B-4219684F0481}"/>
            </a:ext>
          </a:extLst>
        </p:cNvPr>
        <p:cNvGrpSpPr/>
        <p:nvPr/>
      </p:nvGrpSpPr>
      <p:grpSpPr>
        <a:xfrm>
          <a:off x="0" y="0"/>
          <a:ext cx="0" cy="0"/>
          <a:chOff x="0" y="0"/>
          <a:chExt cx="0" cy="0"/>
        </a:xfrm>
      </p:grpSpPr>
      <p:sp>
        <p:nvSpPr>
          <p:cNvPr id="10" name="Rätvinklig triangel 9">
            <a:extLst>
              <a:ext uri="{FF2B5EF4-FFF2-40B4-BE49-F238E27FC236}">
                <a16:creationId xmlns:a16="http://schemas.microsoft.com/office/drawing/2014/main" id="{FF3E1C44-2460-5DAB-FCCE-F8C23730415E}"/>
              </a:ext>
            </a:extLst>
          </p:cNvPr>
          <p:cNvSpPr/>
          <p:nvPr/>
        </p:nvSpPr>
        <p:spPr>
          <a:xfrm flipH="1">
            <a:off x="7921794" y="681037"/>
            <a:ext cx="4284938" cy="6176964"/>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a:extLst>
              <a:ext uri="{FF2B5EF4-FFF2-40B4-BE49-F238E27FC236}">
                <a16:creationId xmlns:a16="http://schemas.microsoft.com/office/drawing/2014/main" id="{F9218377-1130-BCB5-04A6-AB4B3C8546C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459038" y="308075"/>
            <a:ext cx="9605664" cy="6549926"/>
          </a:xfrm>
          <a:prstGeom prst="rect">
            <a:avLst/>
          </a:prstGeom>
        </p:spPr>
      </p:pic>
      <p:sp>
        <p:nvSpPr>
          <p:cNvPr id="3" name="Platshållare för bildnummer 2">
            <a:extLst>
              <a:ext uri="{FF2B5EF4-FFF2-40B4-BE49-F238E27FC236}">
                <a16:creationId xmlns:a16="http://schemas.microsoft.com/office/drawing/2014/main" id="{B9560E52-3EA3-4C49-1D80-A7EF29399A5E}"/>
              </a:ext>
            </a:extLst>
          </p:cNvPr>
          <p:cNvSpPr>
            <a:spLocks noGrp="1"/>
          </p:cNvSpPr>
          <p:nvPr>
            <p:ph type="sldNum" sz="quarter" idx="12"/>
          </p:nvPr>
        </p:nvSpPr>
        <p:spPr/>
        <p:txBody>
          <a:bodyPr/>
          <a:lstStyle/>
          <a:p>
            <a:fld id="{6DDB0A55-353B-0141-AD40-F868C66FD585}" type="slidenum">
              <a:rPr lang="sv-SE" smtClean="0"/>
              <a:pPr/>
              <a:t>7</a:t>
            </a:fld>
            <a:endParaRPr lang="sv-SE"/>
          </a:p>
        </p:txBody>
      </p:sp>
      <p:sp>
        <p:nvSpPr>
          <p:cNvPr id="4" name="Rubrik 3">
            <a:extLst>
              <a:ext uri="{FF2B5EF4-FFF2-40B4-BE49-F238E27FC236}">
                <a16:creationId xmlns:a16="http://schemas.microsoft.com/office/drawing/2014/main" id="{B67F8AFB-456F-5643-39B6-4DB04C813C42}"/>
              </a:ext>
            </a:extLst>
          </p:cNvPr>
          <p:cNvSpPr>
            <a:spLocks noGrp="1"/>
          </p:cNvSpPr>
          <p:nvPr>
            <p:ph type="title"/>
          </p:nvPr>
        </p:nvSpPr>
        <p:spPr>
          <a:xfrm>
            <a:off x="557446" y="944564"/>
            <a:ext cx="10792796" cy="689684"/>
          </a:xfrm>
        </p:spPr>
        <p:txBody>
          <a:bodyPr/>
          <a:lstStyle/>
          <a:p>
            <a:r>
              <a:rPr lang="sv-SE" sz="4800">
                <a:solidFill>
                  <a:schemeClr val="bg1"/>
                </a:solidFill>
                <a:latin typeface="+mj-lt"/>
              </a:rPr>
              <a:t>Varför blir man domare?</a:t>
            </a:r>
            <a:br>
              <a:rPr lang="sv-SE" sz="4800">
                <a:solidFill>
                  <a:schemeClr val="bg1"/>
                </a:solidFill>
                <a:latin typeface="+mj-lt"/>
              </a:rPr>
            </a:br>
            <a:endParaRPr lang="sv-SE" sz="4800">
              <a:solidFill>
                <a:schemeClr val="bg1"/>
              </a:solidFill>
              <a:latin typeface="+mj-lt"/>
            </a:endParaRPr>
          </a:p>
        </p:txBody>
      </p:sp>
      <p:sp>
        <p:nvSpPr>
          <p:cNvPr id="2" name="Platshållare för sidfot 1">
            <a:extLst>
              <a:ext uri="{FF2B5EF4-FFF2-40B4-BE49-F238E27FC236}">
                <a16:creationId xmlns:a16="http://schemas.microsoft.com/office/drawing/2014/main" id="{A7B9C4DD-206C-2C15-E24D-1F903196066B}"/>
              </a:ext>
            </a:extLst>
          </p:cNvPr>
          <p:cNvSpPr>
            <a:spLocks noGrp="1"/>
          </p:cNvSpPr>
          <p:nvPr>
            <p:ph type="ftr" sz="quarter" idx="11"/>
          </p:nvPr>
        </p:nvSpPr>
        <p:spPr/>
        <p:txBody>
          <a:bodyPr/>
          <a:lstStyle/>
          <a:p>
            <a:r>
              <a:rPr lang="sv-SE"/>
              <a:t>Domarverksamheten</a:t>
            </a:r>
          </a:p>
        </p:txBody>
      </p:sp>
      <p:sp>
        <p:nvSpPr>
          <p:cNvPr id="5" name="textruta 4">
            <a:extLst>
              <a:ext uri="{FF2B5EF4-FFF2-40B4-BE49-F238E27FC236}">
                <a16:creationId xmlns:a16="http://schemas.microsoft.com/office/drawing/2014/main" id="{194522AC-7377-DCA3-BDCA-33842D0D9F69}"/>
              </a:ext>
            </a:extLst>
          </p:cNvPr>
          <p:cNvSpPr txBox="1"/>
          <p:nvPr/>
        </p:nvSpPr>
        <p:spPr>
          <a:xfrm>
            <a:off x="460168" y="1716787"/>
            <a:ext cx="6440695" cy="830997"/>
          </a:xfrm>
          <a:prstGeom prst="rect">
            <a:avLst/>
          </a:prstGeom>
          <a:noFill/>
        </p:spPr>
        <p:txBody>
          <a:bodyPr wrap="square" rtlCol="0">
            <a:spAutoFit/>
          </a:bodyPr>
          <a:lstStyle/>
          <a:p>
            <a:r>
              <a:rPr lang="sv-SE" sz="2400">
                <a:solidFill>
                  <a:schemeClr val="bg1"/>
                </a:solidFill>
                <a:latin typeface="Flex Display 60" pitchFamily="2" charset="0"/>
              </a:rPr>
              <a:t>Att döma ger dig som tidigare spelare möjligheten att stanna kvar i sporten – och bli del av ett nytt lag.</a:t>
            </a:r>
          </a:p>
        </p:txBody>
      </p:sp>
      <p:sp>
        <p:nvSpPr>
          <p:cNvPr id="11" name="Rektangel: rundade hörn 8">
            <a:extLst>
              <a:ext uri="{FF2B5EF4-FFF2-40B4-BE49-F238E27FC236}">
                <a16:creationId xmlns:a16="http://schemas.microsoft.com/office/drawing/2014/main" id="{8787E952-CA70-25F5-C093-DD2C4BB17C69}"/>
              </a:ext>
            </a:extLst>
          </p:cNvPr>
          <p:cNvSpPr/>
          <p:nvPr/>
        </p:nvSpPr>
        <p:spPr>
          <a:xfrm>
            <a:off x="557445" y="3200798"/>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Närheten till sporten</a:t>
            </a:r>
          </a:p>
          <a:p>
            <a:r>
              <a:rPr lang="sv-SE" sz="1400"/>
              <a:t>En ny roll efter att du slutat spela</a:t>
            </a:r>
            <a:endParaRPr lang="en-SE" sz="1400"/>
          </a:p>
          <a:p>
            <a:endParaRPr lang="en-SE" sz="1600"/>
          </a:p>
        </p:txBody>
      </p:sp>
      <p:sp>
        <p:nvSpPr>
          <p:cNvPr id="7" name="Rektangel: rundade hörn 8">
            <a:extLst>
              <a:ext uri="{FF2B5EF4-FFF2-40B4-BE49-F238E27FC236}">
                <a16:creationId xmlns:a16="http://schemas.microsoft.com/office/drawing/2014/main" id="{A934DBEB-7864-FF2A-9EF7-AF96498A58AC}"/>
              </a:ext>
            </a:extLst>
          </p:cNvPr>
          <p:cNvSpPr/>
          <p:nvPr/>
        </p:nvSpPr>
        <p:spPr>
          <a:xfrm>
            <a:off x="3039743" y="3194473"/>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Prestation i fokus</a:t>
            </a:r>
          </a:p>
          <a:p>
            <a:r>
              <a:rPr lang="sv-SE" sz="1400"/>
              <a:t>En fartfylld utmaning</a:t>
            </a:r>
            <a:endParaRPr lang="en-SE" sz="1400"/>
          </a:p>
          <a:p>
            <a:endParaRPr lang="en-SE" sz="1600"/>
          </a:p>
        </p:txBody>
      </p:sp>
      <p:sp>
        <p:nvSpPr>
          <p:cNvPr id="8" name="Rektangel: rundade hörn 8">
            <a:extLst>
              <a:ext uri="{FF2B5EF4-FFF2-40B4-BE49-F238E27FC236}">
                <a16:creationId xmlns:a16="http://schemas.microsoft.com/office/drawing/2014/main" id="{B10D282B-028E-CB46-B0FD-D1BFB6A75100}"/>
              </a:ext>
            </a:extLst>
          </p:cNvPr>
          <p:cNvSpPr/>
          <p:nvPr/>
        </p:nvSpPr>
        <p:spPr>
          <a:xfrm>
            <a:off x="5550045" y="3200798"/>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Adrenalin</a:t>
            </a:r>
          </a:p>
          <a:p>
            <a:r>
              <a:rPr lang="sv-SE" sz="1400"/>
              <a:t>Vara i händelsernas centrum</a:t>
            </a:r>
            <a:endParaRPr lang="en-SE" sz="1400"/>
          </a:p>
          <a:p>
            <a:endParaRPr lang="en-SE" sz="1600"/>
          </a:p>
        </p:txBody>
      </p:sp>
      <p:sp>
        <p:nvSpPr>
          <p:cNvPr id="14" name="Rektangel: rundade hörn 8">
            <a:extLst>
              <a:ext uri="{FF2B5EF4-FFF2-40B4-BE49-F238E27FC236}">
                <a16:creationId xmlns:a16="http://schemas.microsoft.com/office/drawing/2014/main" id="{8F19304B-A720-4B6B-C1BA-23EF40F20C1C}"/>
              </a:ext>
            </a:extLst>
          </p:cNvPr>
          <p:cNvSpPr/>
          <p:nvPr/>
        </p:nvSpPr>
        <p:spPr>
          <a:xfrm>
            <a:off x="557445" y="4711546"/>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Matchledare</a:t>
            </a:r>
          </a:p>
          <a:p>
            <a:r>
              <a:rPr lang="sv-SE" sz="1400">
                <a:solidFill>
                  <a:schemeClr val="bg1"/>
                </a:solidFill>
              </a:rPr>
              <a:t>Ansvar för rättvisa och säkerhet</a:t>
            </a:r>
            <a:endParaRPr lang="en-SE" sz="1400"/>
          </a:p>
          <a:p>
            <a:endParaRPr lang="en-SE" sz="1600"/>
          </a:p>
        </p:txBody>
      </p:sp>
      <p:sp>
        <p:nvSpPr>
          <p:cNvPr id="15" name="Rektangel: rundade hörn 8">
            <a:extLst>
              <a:ext uri="{FF2B5EF4-FFF2-40B4-BE49-F238E27FC236}">
                <a16:creationId xmlns:a16="http://schemas.microsoft.com/office/drawing/2014/main" id="{B39F23EB-4FAD-47A0-AEC6-E3EB8B932B71}"/>
              </a:ext>
            </a:extLst>
          </p:cNvPr>
          <p:cNvSpPr/>
          <p:nvPr/>
        </p:nvSpPr>
        <p:spPr>
          <a:xfrm>
            <a:off x="3039743" y="4705221"/>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2–3 ggr/vecka</a:t>
            </a:r>
          </a:p>
          <a:p>
            <a:r>
              <a:rPr lang="sv-SE" sz="1400"/>
              <a:t>Mer fritid än under spelarkarriären</a:t>
            </a:r>
            <a:endParaRPr lang="en-SE" sz="1600"/>
          </a:p>
        </p:txBody>
      </p:sp>
      <p:sp>
        <p:nvSpPr>
          <p:cNvPr id="16" name="Rektangel: rundade hörn 8">
            <a:extLst>
              <a:ext uri="{FF2B5EF4-FFF2-40B4-BE49-F238E27FC236}">
                <a16:creationId xmlns:a16="http://schemas.microsoft.com/office/drawing/2014/main" id="{681F1A49-3902-7DB2-AD03-A8FD797E9BA8}"/>
              </a:ext>
            </a:extLst>
          </p:cNvPr>
          <p:cNvSpPr/>
          <p:nvPr/>
        </p:nvSpPr>
        <p:spPr>
          <a:xfrm>
            <a:off x="5550045" y="4711546"/>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Extrapengar</a:t>
            </a:r>
          </a:p>
          <a:p>
            <a:r>
              <a:rPr lang="sv-SE" sz="1400">
                <a:solidFill>
                  <a:schemeClr val="bg1"/>
                </a:solidFill>
              </a:rPr>
              <a:t>Perfekt extrainkomst under studierna</a:t>
            </a:r>
            <a:endParaRPr lang="en-SE" sz="1600"/>
          </a:p>
        </p:txBody>
      </p:sp>
      <p:sp>
        <p:nvSpPr>
          <p:cNvPr id="17" name="Rektangel: rundade hörn 8">
            <a:extLst>
              <a:ext uri="{FF2B5EF4-FFF2-40B4-BE49-F238E27FC236}">
                <a16:creationId xmlns:a16="http://schemas.microsoft.com/office/drawing/2014/main" id="{49CD2132-AC01-9D26-C86A-A9ECB1BF6B18}"/>
              </a:ext>
            </a:extLst>
          </p:cNvPr>
          <p:cNvSpPr/>
          <p:nvPr/>
        </p:nvSpPr>
        <p:spPr>
          <a:xfrm>
            <a:off x="8043863" y="4711546"/>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Viktig rutin </a:t>
            </a:r>
            <a:br>
              <a:rPr lang="sv-SE" sz="1600">
                <a:solidFill>
                  <a:schemeClr val="bg1"/>
                </a:solidFill>
                <a:latin typeface="Flex 90 Bold" pitchFamily="2" charset="0"/>
              </a:rPr>
            </a:br>
            <a:r>
              <a:rPr lang="sv-SE" sz="1400">
                <a:solidFill>
                  <a:schemeClr val="bg1"/>
                </a:solidFill>
              </a:rPr>
              <a:t>Med spelarerfarenhet klättrar du lättare i domarsystemet</a:t>
            </a:r>
            <a:endParaRPr lang="en-SE" sz="1600"/>
          </a:p>
        </p:txBody>
      </p:sp>
      <p:sp>
        <p:nvSpPr>
          <p:cNvPr id="18" name="Rektangel: rundade hörn 8">
            <a:extLst>
              <a:ext uri="{FF2B5EF4-FFF2-40B4-BE49-F238E27FC236}">
                <a16:creationId xmlns:a16="http://schemas.microsoft.com/office/drawing/2014/main" id="{FC951080-71F2-D716-C074-CE48773C61E4}"/>
              </a:ext>
            </a:extLst>
          </p:cNvPr>
          <p:cNvSpPr/>
          <p:nvPr/>
        </p:nvSpPr>
        <p:spPr>
          <a:xfrm>
            <a:off x="8043863" y="3194473"/>
            <a:ext cx="2280537" cy="12931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tlCol="0" anchor="t"/>
          <a:lstStyle/>
          <a:p>
            <a:r>
              <a:rPr lang="sv-SE" sz="1600">
                <a:solidFill>
                  <a:schemeClr val="bg1"/>
                </a:solidFill>
                <a:latin typeface="Flex 90 Bold" pitchFamily="2" charset="0"/>
              </a:rPr>
              <a:t>Erfarenheten</a:t>
            </a:r>
          </a:p>
          <a:p>
            <a:r>
              <a:rPr lang="sv-SE" sz="1400">
                <a:solidFill>
                  <a:schemeClr val="bg1"/>
                </a:solidFill>
              </a:rPr>
              <a:t>Skaffa personlig och yrkesmässig rutin</a:t>
            </a:r>
            <a:endParaRPr lang="en-SE" sz="1600"/>
          </a:p>
        </p:txBody>
      </p:sp>
    </p:spTree>
    <p:extLst>
      <p:ext uri="{BB962C8B-B14F-4D97-AF65-F5344CB8AC3E}">
        <p14:creationId xmlns:p14="http://schemas.microsoft.com/office/powerpoint/2010/main" val="2436005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E61A-C8EE-64CA-FF1B-ED37066E9635}"/>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BD1FE52E-39E8-51E4-EB00-0A604209C0EA}"/>
              </a:ext>
            </a:extLst>
          </p:cNvPr>
          <p:cNvSpPr>
            <a:spLocks noGrp="1"/>
          </p:cNvSpPr>
          <p:nvPr>
            <p:ph type="ftr" sz="quarter" idx="11"/>
          </p:nvPr>
        </p:nvSpPr>
        <p:spPr/>
        <p:txBody>
          <a:bodyPr/>
          <a:lstStyle/>
          <a:p>
            <a:r>
              <a:rPr lang="sv-SE"/>
              <a:t>Domarverksamheten</a:t>
            </a:r>
          </a:p>
        </p:txBody>
      </p:sp>
      <p:sp>
        <p:nvSpPr>
          <p:cNvPr id="3" name="Platshållare för bildnummer 2">
            <a:extLst>
              <a:ext uri="{FF2B5EF4-FFF2-40B4-BE49-F238E27FC236}">
                <a16:creationId xmlns:a16="http://schemas.microsoft.com/office/drawing/2014/main" id="{090A3F6C-205E-E54A-A178-74C2A737C314}"/>
              </a:ext>
            </a:extLst>
          </p:cNvPr>
          <p:cNvSpPr>
            <a:spLocks noGrp="1"/>
          </p:cNvSpPr>
          <p:nvPr>
            <p:ph type="sldNum" sz="quarter" idx="12"/>
          </p:nvPr>
        </p:nvSpPr>
        <p:spPr/>
        <p:txBody>
          <a:bodyPr/>
          <a:lstStyle/>
          <a:p>
            <a:fld id="{6DDB0A55-353B-0141-AD40-F868C66FD585}" type="slidenum">
              <a:rPr lang="sv-SE" smtClean="0"/>
              <a:t>8</a:t>
            </a:fld>
            <a:endParaRPr lang="sv-SE"/>
          </a:p>
        </p:txBody>
      </p:sp>
      <p:sp>
        <p:nvSpPr>
          <p:cNvPr id="5" name="textruta 4">
            <a:extLst>
              <a:ext uri="{FF2B5EF4-FFF2-40B4-BE49-F238E27FC236}">
                <a16:creationId xmlns:a16="http://schemas.microsoft.com/office/drawing/2014/main" id="{3AC755E9-28FB-0C6E-A6F8-8ABA5499DEAF}"/>
              </a:ext>
            </a:extLst>
          </p:cNvPr>
          <p:cNvSpPr txBox="1"/>
          <p:nvPr/>
        </p:nvSpPr>
        <p:spPr>
          <a:xfrm>
            <a:off x="465901" y="940132"/>
            <a:ext cx="3547766" cy="830997"/>
          </a:xfrm>
          <a:prstGeom prst="rect">
            <a:avLst/>
          </a:prstGeom>
          <a:noFill/>
        </p:spPr>
        <p:txBody>
          <a:bodyPr wrap="none" rtlCol="0">
            <a:spAutoFit/>
          </a:bodyPr>
          <a:lstStyle/>
          <a:p>
            <a:r>
              <a:rPr lang="en-GB" sz="4800" err="1">
                <a:latin typeface="+mj-lt"/>
              </a:rPr>
              <a:t>Domarprofilen</a:t>
            </a:r>
            <a:endParaRPr lang="en-GB" sz="4800">
              <a:latin typeface="+mj-lt"/>
            </a:endParaRPr>
          </a:p>
        </p:txBody>
      </p:sp>
      <p:sp>
        <p:nvSpPr>
          <p:cNvPr id="20" name="Platshållare för innehåll 1">
            <a:extLst>
              <a:ext uri="{FF2B5EF4-FFF2-40B4-BE49-F238E27FC236}">
                <a16:creationId xmlns:a16="http://schemas.microsoft.com/office/drawing/2014/main" id="{26AD617C-A240-BACE-4627-ABA3DE1A14EA}"/>
              </a:ext>
            </a:extLst>
          </p:cNvPr>
          <p:cNvSpPr txBox="1">
            <a:spLocks/>
          </p:cNvSpPr>
          <p:nvPr/>
        </p:nvSpPr>
        <p:spPr>
          <a:xfrm>
            <a:off x="1291378" y="3089172"/>
            <a:ext cx="3809079" cy="4492570"/>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sv-SE" sz="4400">
                <a:latin typeface="Flex Display 60" pitchFamily="2" charset="0"/>
              </a:rPr>
              <a:t>Matchledare </a:t>
            </a:r>
          </a:p>
          <a:p>
            <a:pPr marL="0" indent="0">
              <a:spcAft>
                <a:spcPts val="200"/>
              </a:spcAft>
              <a:buNone/>
            </a:pPr>
            <a:r>
              <a:rPr lang="sv-SE" sz="4400">
                <a:latin typeface="Flex Display 60" pitchFamily="2" charset="0"/>
              </a:rPr>
              <a:t>Fysisk status</a:t>
            </a:r>
          </a:p>
          <a:p>
            <a:pPr marL="0" indent="0">
              <a:spcAft>
                <a:spcPts val="200"/>
              </a:spcAft>
              <a:buNone/>
            </a:pPr>
            <a:r>
              <a:rPr lang="sv-SE" sz="4400">
                <a:latin typeface="Flex Display 60" pitchFamily="2" charset="0"/>
              </a:rPr>
              <a:t>Skridskoåkning/</a:t>
            </a:r>
            <a:r>
              <a:rPr lang="sv-SE" sz="4400" err="1">
                <a:latin typeface="Flex Display 60" pitchFamily="2" charset="0"/>
              </a:rPr>
              <a:t>skills</a:t>
            </a:r>
            <a:r>
              <a:rPr lang="sv-SE" sz="4400">
                <a:latin typeface="Flex Display 60" pitchFamily="2" charset="0"/>
              </a:rPr>
              <a:t> </a:t>
            </a:r>
          </a:p>
          <a:p>
            <a:pPr marL="0" indent="0">
              <a:spcAft>
                <a:spcPts val="200"/>
              </a:spcAft>
              <a:buNone/>
            </a:pPr>
            <a:r>
              <a:rPr lang="sv-SE" sz="4400">
                <a:latin typeface="Flex Display 60" pitchFamily="2" charset="0"/>
              </a:rPr>
              <a:t>Regelkunskap  </a:t>
            </a:r>
            <a:br>
              <a:rPr lang="sv-SE" sz="4400">
                <a:latin typeface="Flex Display 60" pitchFamily="2" charset="0"/>
              </a:rPr>
            </a:br>
            <a:endParaRPr lang="sv-SE" sz="4400">
              <a:latin typeface="Flex Display 60" pitchFamily="2" charset="0"/>
            </a:endParaRPr>
          </a:p>
        </p:txBody>
      </p:sp>
      <p:cxnSp>
        <p:nvCxnSpPr>
          <p:cNvPr id="22" name="Rak 21">
            <a:extLst>
              <a:ext uri="{FF2B5EF4-FFF2-40B4-BE49-F238E27FC236}">
                <a16:creationId xmlns:a16="http://schemas.microsoft.com/office/drawing/2014/main" id="{C198E089-9C62-EDAB-7AE5-DF0400A2B71D}"/>
              </a:ext>
            </a:extLst>
          </p:cNvPr>
          <p:cNvCxnSpPr>
            <a:cxnSpLocks/>
          </p:cNvCxnSpPr>
          <p:nvPr/>
        </p:nvCxnSpPr>
        <p:spPr>
          <a:xfrm flipH="1">
            <a:off x="525025" y="3903966"/>
            <a:ext cx="111043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F387CD7A-5300-56C0-BDDD-BE986D04457D}"/>
              </a:ext>
            </a:extLst>
          </p:cNvPr>
          <p:cNvCxnSpPr>
            <a:cxnSpLocks/>
          </p:cNvCxnSpPr>
          <p:nvPr/>
        </p:nvCxnSpPr>
        <p:spPr>
          <a:xfrm flipH="1">
            <a:off x="525025" y="4765304"/>
            <a:ext cx="111043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23">
            <a:extLst>
              <a:ext uri="{FF2B5EF4-FFF2-40B4-BE49-F238E27FC236}">
                <a16:creationId xmlns:a16="http://schemas.microsoft.com/office/drawing/2014/main" id="{575F2C59-9AFA-0B1E-7DEE-94F7FB40B75A}"/>
              </a:ext>
            </a:extLst>
          </p:cNvPr>
          <p:cNvCxnSpPr>
            <a:cxnSpLocks/>
          </p:cNvCxnSpPr>
          <p:nvPr/>
        </p:nvCxnSpPr>
        <p:spPr>
          <a:xfrm flipH="1">
            <a:off x="525025" y="5654530"/>
            <a:ext cx="111043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Bildobjekt 18" descr="En bild som visar rita, fotbeklädnader, konst, tecknad serie&#10;&#10;Automatiskt genererad beskrivning">
            <a:extLst>
              <a:ext uri="{FF2B5EF4-FFF2-40B4-BE49-F238E27FC236}">
                <a16:creationId xmlns:a16="http://schemas.microsoft.com/office/drawing/2014/main" id="{9990A31E-8E19-A216-B8A0-E640AC40F3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9539676" y="450968"/>
            <a:ext cx="2404769" cy="6418183"/>
          </a:xfrm>
          <a:prstGeom prst="rect">
            <a:avLst/>
          </a:prstGeom>
        </p:spPr>
      </p:pic>
      <p:sp>
        <p:nvSpPr>
          <p:cNvPr id="4" name="Platshållare för innehåll 1">
            <a:extLst>
              <a:ext uri="{FF2B5EF4-FFF2-40B4-BE49-F238E27FC236}">
                <a16:creationId xmlns:a16="http://schemas.microsoft.com/office/drawing/2014/main" id="{7D405932-DD2F-6707-77C5-28E5139159F3}"/>
              </a:ext>
            </a:extLst>
          </p:cNvPr>
          <p:cNvSpPr txBox="1">
            <a:spLocks/>
          </p:cNvSpPr>
          <p:nvPr/>
        </p:nvSpPr>
        <p:spPr>
          <a:xfrm>
            <a:off x="6193578" y="3089172"/>
            <a:ext cx="3809079" cy="4492570"/>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sv-SE" sz="4400">
                <a:latin typeface="Flex Display 60" pitchFamily="2" charset="0"/>
              </a:rPr>
              <a:t>Hockey-IQ </a:t>
            </a:r>
          </a:p>
          <a:p>
            <a:pPr marL="0" indent="0">
              <a:spcAft>
                <a:spcPts val="200"/>
              </a:spcAft>
              <a:buNone/>
            </a:pPr>
            <a:r>
              <a:rPr lang="sv-SE" sz="4400">
                <a:latin typeface="Flex Display 60" pitchFamily="2" charset="0"/>
              </a:rPr>
              <a:t>Sportighet</a:t>
            </a:r>
          </a:p>
          <a:p>
            <a:pPr marL="0" indent="0">
              <a:spcAft>
                <a:spcPts val="200"/>
              </a:spcAft>
              <a:buNone/>
            </a:pPr>
            <a:r>
              <a:rPr lang="sv-SE" sz="4400">
                <a:latin typeface="Flex Display 60" pitchFamily="2" charset="0"/>
              </a:rPr>
              <a:t>Respekt/lojalitet</a:t>
            </a:r>
          </a:p>
          <a:p>
            <a:pPr marL="0" indent="0">
              <a:spcAft>
                <a:spcPts val="200"/>
              </a:spcAft>
              <a:buNone/>
            </a:pPr>
            <a:r>
              <a:rPr lang="sv-SE" sz="4400" err="1">
                <a:latin typeface="Flex Display 60" pitchFamily="2" charset="0"/>
              </a:rPr>
              <a:t>Teamplayer</a:t>
            </a:r>
            <a:endParaRPr lang="sv-SE" sz="4400">
              <a:latin typeface="Flex Display 60" pitchFamily="2" charset="0"/>
            </a:endParaRPr>
          </a:p>
        </p:txBody>
      </p:sp>
      <p:sp>
        <p:nvSpPr>
          <p:cNvPr id="6" name="Platshållare för innehåll 1">
            <a:extLst>
              <a:ext uri="{FF2B5EF4-FFF2-40B4-BE49-F238E27FC236}">
                <a16:creationId xmlns:a16="http://schemas.microsoft.com/office/drawing/2014/main" id="{8FCD0302-F570-C4EE-51DC-4E5F40D508C9}"/>
              </a:ext>
            </a:extLst>
          </p:cNvPr>
          <p:cNvSpPr txBox="1">
            <a:spLocks/>
          </p:cNvSpPr>
          <p:nvPr/>
        </p:nvSpPr>
        <p:spPr>
          <a:xfrm>
            <a:off x="5415527" y="3089172"/>
            <a:ext cx="778051" cy="4492570"/>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sv-SE" sz="4400">
                <a:latin typeface="+mj-lt"/>
              </a:rPr>
              <a:t>5.</a:t>
            </a:r>
          </a:p>
          <a:p>
            <a:pPr marL="0" indent="0">
              <a:spcAft>
                <a:spcPts val="200"/>
              </a:spcAft>
              <a:buNone/>
            </a:pPr>
            <a:r>
              <a:rPr lang="sv-SE" sz="4400">
                <a:latin typeface="+mj-lt"/>
              </a:rPr>
              <a:t>6.</a:t>
            </a:r>
          </a:p>
          <a:p>
            <a:pPr marL="0" indent="0">
              <a:spcAft>
                <a:spcPts val="200"/>
              </a:spcAft>
              <a:buNone/>
            </a:pPr>
            <a:r>
              <a:rPr lang="sv-SE" sz="4400">
                <a:latin typeface="+mj-lt"/>
              </a:rPr>
              <a:t>7.</a:t>
            </a:r>
          </a:p>
          <a:p>
            <a:pPr marL="0" indent="0">
              <a:spcAft>
                <a:spcPts val="200"/>
              </a:spcAft>
              <a:buNone/>
            </a:pPr>
            <a:r>
              <a:rPr lang="sv-SE" sz="4400">
                <a:latin typeface="+mj-lt"/>
              </a:rPr>
              <a:t>8.</a:t>
            </a:r>
          </a:p>
        </p:txBody>
      </p:sp>
      <p:sp>
        <p:nvSpPr>
          <p:cNvPr id="7" name="Platshållare för innehåll 1">
            <a:extLst>
              <a:ext uri="{FF2B5EF4-FFF2-40B4-BE49-F238E27FC236}">
                <a16:creationId xmlns:a16="http://schemas.microsoft.com/office/drawing/2014/main" id="{A3B7A29C-5F15-2365-D149-F50E5E892527}"/>
              </a:ext>
            </a:extLst>
          </p:cNvPr>
          <p:cNvSpPr txBox="1">
            <a:spLocks/>
          </p:cNvSpPr>
          <p:nvPr/>
        </p:nvSpPr>
        <p:spPr>
          <a:xfrm>
            <a:off x="524872" y="3089172"/>
            <a:ext cx="778051" cy="4492570"/>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sv-SE" sz="4400">
                <a:latin typeface="+mj-lt"/>
              </a:rPr>
              <a:t>1.</a:t>
            </a:r>
          </a:p>
          <a:p>
            <a:pPr marL="0" indent="0">
              <a:spcAft>
                <a:spcPts val="200"/>
              </a:spcAft>
              <a:buNone/>
            </a:pPr>
            <a:r>
              <a:rPr lang="sv-SE" sz="4400">
                <a:latin typeface="+mj-lt"/>
              </a:rPr>
              <a:t>2.</a:t>
            </a:r>
          </a:p>
          <a:p>
            <a:pPr marL="0" indent="0">
              <a:spcAft>
                <a:spcPts val="200"/>
              </a:spcAft>
              <a:buNone/>
            </a:pPr>
            <a:r>
              <a:rPr lang="sv-SE" sz="4400">
                <a:latin typeface="+mj-lt"/>
              </a:rPr>
              <a:t>3.</a:t>
            </a:r>
          </a:p>
          <a:p>
            <a:pPr marL="0" indent="0">
              <a:spcAft>
                <a:spcPts val="200"/>
              </a:spcAft>
              <a:buNone/>
            </a:pPr>
            <a:r>
              <a:rPr lang="sv-SE" sz="4400">
                <a:latin typeface="+mj-lt"/>
              </a:rPr>
              <a:t>4.</a:t>
            </a:r>
          </a:p>
        </p:txBody>
      </p:sp>
    </p:spTree>
    <p:extLst>
      <p:ext uri="{BB962C8B-B14F-4D97-AF65-F5344CB8AC3E}">
        <p14:creationId xmlns:p14="http://schemas.microsoft.com/office/powerpoint/2010/main" val="3730024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9DCA8-2E81-C0AD-8222-A100AB819C9F}"/>
            </a:ext>
          </a:extLst>
        </p:cNvPr>
        <p:cNvGrpSpPr/>
        <p:nvPr/>
      </p:nvGrpSpPr>
      <p:grpSpPr>
        <a:xfrm>
          <a:off x="0" y="0"/>
          <a:ext cx="0" cy="0"/>
          <a:chOff x="0" y="0"/>
          <a:chExt cx="0" cy="0"/>
        </a:xfrm>
      </p:grpSpPr>
      <p:sp>
        <p:nvSpPr>
          <p:cNvPr id="6" name="Rektangel: rundade hörn 8">
            <a:extLst>
              <a:ext uri="{FF2B5EF4-FFF2-40B4-BE49-F238E27FC236}">
                <a16:creationId xmlns:a16="http://schemas.microsoft.com/office/drawing/2014/main" id="{DBD3396F-E149-C686-3568-B5A24DAE6949}"/>
              </a:ext>
            </a:extLst>
          </p:cNvPr>
          <p:cNvSpPr/>
          <p:nvPr/>
        </p:nvSpPr>
        <p:spPr>
          <a:xfrm>
            <a:off x="8749463" y="1348753"/>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3. </a:t>
            </a:r>
            <a:endParaRPr lang="sv-SE" sz="4400" b="1">
              <a:solidFill>
                <a:schemeClr val="bg1"/>
              </a:solidFill>
              <a:latin typeface="Flex 90 Bold" pitchFamily="2" charset="0"/>
            </a:endParaRPr>
          </a:p>
          <a:p>
            <a:pPr lvl="0" defTabSz="577850">
              <a:lnSpc>
                <a:spcPct val="90000"/>
              </a:lnSpc>
              <a:spcBef>
                <a:spcPct val="0"/>
              </a:spcBef>
              <a:spcAft>
                <a:spcPct val="35000"/>
              </a:spcAft>
              <a:defRPr/>
            </a:pPr>
            <a:br>
              <a:rPr lang="sv-SE" sz="4400" b="1">
                <a:solidFill>
                  <a:schemeClr val="bg1"/>
                </a:solidFill>
                <a:latin typeface="Flex 90 Bold" pitchFamily="2" charset="0"/>
              </a:rPr>
            </a:br>
            <a:r>
              <a:rPr lang="sv-SE" b="1">
                <a:solidFill>
                  <a:schemeClr val="bg1"/>
                </a:solidFill>
                <a:latin typeface="Flex 90 Bold" pitchFamily="2" charset="0"/>
              </a:rPr>
              <a:t>Skridskoåkning/</a:t>
            </a:r>
            <a:br>
              <a:rPr lang="sv-SE" b="1">
                <a:solidFill>
                  <a:schemeClr val="bg1"/>
                </a:solidFill>
                <a:latin typeface="Flex 90 Bold" pitchFamily="2" charset="0"/>
              </a:rPr>
            </a:br>
            <a:r>
              <a:rPr lang="sv-SE" b="1" err="1">
                <a:solidFill>
                  <a:schemeClr val="bg1"/>
                </a:solidFill>
                <a:latin typeface="Flex 90 Bold" pitchFamily="2" charset="0"/>
              </a:rPr>
              <a:t>skills</a:t>
            </a:r>
            <a:endParaRPr lang="en-SE" b="1">
              <a:solidFill>
                <a:schemeClr val="bg1"/>
              </a:solidFill>
              <a:latin typeface="Flex 90 Bold" pitchFamily="2" charset="0"/>
            </a:endParaRPr>
          </a:p>
        </p:txBody>
      </p:sp>
      <p:pic>
        <p:nvPicPr>
          <p:cNvPr id="8" name="Bildobjekt 7">
            <a:extLst>
              <a:ext uri="{FF2B5EF4-FFF2-40B4-BE49-F238E27FC236}">
                <a16:creationId xmlns:a16="http://schemas.microsoft.com/office/drawing/2014/main" id="{8FC36F5E-7730-D09F-ECAD-88D57133604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40463" y="1346753"/>
            <a:ext cx="2910146" cy="2348911"/>
          </a:xfrm>
          <a:prstGeom prst="rect">
            <a:avLst/>
          </a:prstGeom>
        </p:spPr>
      </p:pic>
      <p:sp>
        <p:nvSpPr>
          <p:cNvPr id="32" name="Rektangel: rundade hörn 8">
            <a:extLst>
              <a:ext uri="{FF2B5EF4-FFF2-40B4-BE49-F238E27FC236}">
                <a16:creationId xmlns:a16="http://schemas.microsoft.com/office/drawing/2014/main" id="{7EC27F2E-BC88-2C18-CBDB-BCE8D217B7B9}"/>
              </a:ext>
            </a:extLst>
          </p:cNvPr>
          <p:cNvSpPr/>
          <p:nvPr/>
        </p:nvSpPr>
        <p:spPr>
          <a:xfrm>
            <a:off x="3041391" y="3902166"/>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2. </a:t>
            </a:r>
          </a:p>
          <a:p>
            <a:pPr lvl="0" algn="r" defTabSz="577850">
              <a:lnSpc>
                <a:spcPct val="90000"/>
              </a:lnSpc>
              <a:spcBef>
                <a:spcPct val="0"/>
              </a:spcBef>
              <a:spcAft>
                <a:spcPct val="35000"/>
              </a:spcAft>
              <a:defRPr/>
            </a:pPr>
            <a:endParaRPr lang="sv-SE" sz="4400" b="1">
              <a:solidFill>
                <a:schemeClr val="bg1"/>
              </a:solidFill>
              <a:latin typeface="Flex 90 Bold" pitchFamily="2" charset="0"/>
            </a:endParaRPr>
          </a:p>
          <a:p>
            <a:pPr lvl="0" defTabSz="577850">
              <a:lnSpc>
                <a:spcPct val="90000"/>
              </a:lnSpc>
              <a:spcBef>
                <a:spcPct val="0"/>
              </a:spcBef>
              <a:spcAft>
                <a:spcPct val="35000"/>
              </a:spcAft>
              <a:defRPr/>
            </a:pPr>
            <a:r>
              <a:rPr lang="sv-SE" b="1">
                <a:solidFill>
                  <a:schemeClr val="bg1"/>
                </a:solidFill>
                <a:latin typeface="Flex 90 Bold" pitchFamily="2" charset="0"/>
              </a:rPr>
              <a:t>Fysisk status</a:t>
            </a:r>
            <a:endParaRPr lang="en-SE" b="1">
              <a:solidFill>
                <a:schemeClr val="bg1"/>
              </a:solidFill>
              <a:latin typeface="Flex 90 Bold" pitchFamily="2" charset="0"/>
            </a:endParaRPr>
          </a:p>
        </p:txBody>
      </p:sp>
      <p:pic>
        <p:nvPicPr>
          <p:cNvPr id="42" name="Platshållare för bild 54" descr="En bild som visar person, utomhus&#10;&#10;Automatiskt genererad beskrivning">
            <a:extLst>
              <a:ext uri="{FF2B5EF4-FFF2-40B4-BE49-F238E27FC236}">
                <a16:creationId xmlns:a16="http://schemas.microsoft.com/office/drawing/2014/main" id="{BD451B67-2D3B-9740-B016-76045EC01CD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55280" y="3902166"/>
            <a:ext cx="2917520" cy="2350912"/>
          </a:xfrm>
          <a:prstGeom prst="rect">
            <a:avLst/>
          </a:prstGeom>
          <a:noFill/>
          <a:effectLst>
            <a:softEdge rad="0"/>
          </a:effectLst>
        </p:spPr>
      </p:pic>
      <p:sp>
        <p:nvSpPr>
          <p:cNvPr id="34" name="Rektangel: rundade hörn 8">
            <a:extLst>
              <a:ext uri="{FF2B5EF4-FFF2-40B4-BE49-F238E27FC236}">
                <a16:creationId xmlns:a16="http://schemas.microsoft.com/office/drawing/2014/main" id="{474C2DFD-F673-0EE2-29AE-28EC5CA50A01}"/>
              </a:ext>
            </a:extLst>
          </p:cNvPr>
          <p:cNvSpPr/>
          <p:nvPr/>
        </p:nvSpPr>
        <p:spPr>
          <a:xfrm>
            <a:off x="8717362" y="3891015"/>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4.</a:t>
            </a:r>
            <a:r>
              <a:rPr lang="sv-SE" sz="4400" b="1">
                <a:solidFill>
                  <a:schemeClr val="bg1"/>
                </a:solidFill>
              </a:rPr>
              <a:t> </a:t>
            </a:r>
            <a:endParaRPr lang="sv-SE" sz="4400" b="1">
              <a:solidFill>
                <a:schemeClr val="bg1"/>
              </a:solidFill>
              <a:latin typeface="Flex 90 Bold" pitchFamily="2" charset="0"/>
            </a:endParaRPr>
          </a:p>
          <a:p>
            <a:pPr lvl="0" algn="r" defTabSz="577850">
              <a:lnSpc>
                <a:spcPct val="90000"/>
              </a:lnSpc>
              <a:spcBef>
                <a:spcPct val="0"/>
              </a:spcBef>
              <a:spcAft>
                <a:spcPct val="35000"/>
              </a:spcAft>
              <a:defRPr/>
            </a:pPr>
            <a:endParaRPr lang="sv-SE" sz="4400" b="1">
              <a:solidFill>
                <a:schemeClr val="bg1"/>
              </a:solidFill>
              <a:latin typeface="Flex 90 Bold" pitchFamily="2" charset="0"/>
            </a:endParaRPr>
          </a:p>
          <a:p>
            <a:pPr lvl="0" defTabSz="577850">
              <a:lnSpc>
                <a:spcPct val="90000"/>
              </a:lnSpc>
              <a:spcBef>
                <a:spcPct val="0"/>
              </a:spcBef>
              <a:spcAft>
                <a:spcPct val="35000"/>
              </a:spcAft>
              <a:defRPr/>
            </a:pPr>
            <a:r>
              <a:rPr lang="sv-SE" b="1">
                <a:solidFill>
                  <a:schemeClr val="bg1"/>
                </a:solidFill>
                <a:latin typeface="Flex 90 Bold" pitchFamily="2" charset="0"/>
              </a:rPr>
              <a:t>Regelkunskap</a:t>
            </a:r>
            <a:endParaRPr lang="en-SE" b="1">
              <a:solidFill>
                <a:schemeClr val="bg1"/>
              </a:solidFill>
              <a:latin typeface="Flex 90 Bold" pitchFamily="2" charset="0"/>
            </a:endParaRPr>
          </a:p>
        </p:txBody>
      </p:sp>
      <p:sp>
        <p:nvSpPr>
          <p:cNvPr id="12" name="Rektangel: rundade hörn 8">
            <a:extLst>
              <a:ext uri="{FF2B5EF4-FFF2-40B4-BE49-F238E27FC236}">
                <a16:creationId xmlns:a16="http://schemas.microsoft.com/office/drawing/2014/main" id="{C65D4098-4508-49DF-6B80-9D8B354F130B}"/>
              </a:ext>
            </a:extLst>
          </p:cNvPr>
          <p:cNvSpPr/>
          <p:nvPr/>
        </p:nvSpPr>
        <p:spPr>
          <a:xfrm>
            <a:off x="3041391" y="1348753"/>
            <a:ext cx="2917520" cy="2348911"/>
          </a:xfrm>
          <a:prstGeom prst="roundRect">
            <a:avLst>
              <a:gd name="adj" fmla="val 56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tIns="216000" rtlCol="0" anchor="t"/>
          <a:lstStyle/>
          <a:p>
            <a:pPr lvl="0" algn="r" defTabSz="577850">
              <a:lnSpc>
                <a:spcPct val="90000"/>
              </a:lnSpc>
              <a:spcBef>
                <a:spcPct val="0"/>
              </a:spcBef>
              <a:spcAft>
                <a:spcPct val="35000"/>
              </a:spcAft>
              <a:defRPr/>
            </a:pPr>
            <a:r>
              <a:rPr lang="sv-SE" sz="4400" b="1">
                <a:solidFill>
                  <a:schemeClr val="bg1"/>
                </a:solidFill>
                <a:latin typeface="+mj-lt"/>
              </a:rPr>
              <a:t>1. </a:t>
            </a:r>
            <a:endParaRPr lang="sv-SE" sz="4400" b="1">
              <a:solidFill>
                <a:schemeClr val="bg1"/>
              </a:solidFill>
              <a:latin typeface="Flex 90 Bold" pitchFamily="2" charset="0"/>
            </a:endParaRPr>
          </a:p>
          <a:p>
            <a:pPr lvl="0" algn="r" defTabSz="577850">
              <a:lnSpc>
                <a:spcPct val="90000"/>
              </a:lnSpc>
              <a:spcBef>
                <a:spcPct val="0"/>
              </a:spcBef>
              <a:spcAft>
                <a:spcPct val="35000"/>
              </a:spcAft>
              <a:defRPr/>
            </a:pPr>
            <a:endParaRPr lang="sv-SE" sz="4400" b="1">
              <a:solidFill>
                <a:schemeClr val="bg1"/>
              </a:solidFill>
              <a:latin typeface="Flex 90 Bold" pitchFamily="2" charset="0"/>
            </a:endParaRPr>
          </a:p>
          <a:p>
            <a:pPr lvl="0" defTabSz="577850">
              <a:lnSpc>
                <a:spcPct val="90000"/>
              </a:lnSpc>
              <a:spcBef>
                <a:spcPct val="0"/>
              </a:spcBef>
              <a:spcAft>
                <a:spcPct val="35000"/>
              </a:spcAft>
              <a:defRPr/>
            </a:pPr>
            <a:r>
              <a:rPr lang="sv-SE" b="1">
                <a:solidFill>
                  <a:schemeClr val="bg1"/>
                </a:solidFill>
                <a:latin typeface="Flex 90 Bold" pitchFamily="2" charset="0"/>
              </a:rPr>
              <a:t>Matchledare</a:t>
            </a:r>
            <a:endParaRPr lang="en-SE" b="1">
              <a:solidFill>
                <a:schemeClr val="bg1"/>
              </a:solidFill>
              <a:latin typeface="Flex 90 Bold" pitchFamily="2" charset="0"/>
            </a:endParaRPr>
          </a:p>
        </p:txBody>
      </p:sp>
      <p:sp>
        <p:nvSpPr>
          <p:cNvPr id="2" name="Platshållare för sidfot 1">
            <a:extLst>
              <a:ext uri="{FF2B5EF4-FFF2-40B4-BE49-F238E27FC236}">
                <a16:creationId xmlns:a16="http://schemas.microsoft.com/office/drawing/2014/main" id="{C78AD66F-71C4-61C4-24C4-8AB1565BA90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all" spc="50" normalizeH="0" baseline="0" noProof="0">
                <a:ln>
                  <a:noFill/>
                </a:ln>
                <a:solidFill>
                  <a:srgbClr val="000000"/>
                </a:solidFill>
                <a:effectLst/>
                <a:uLnTx/>
                <a:uFillTx/>
                <a:latin typeface="Flex 70"/>
                <a:ea typeface="+mn-ea"/>
                <a:cs typeface="+mn-cs"/>
              </a:rPr>
              <a:t>Domarverksamheten</a:t>
            </a:r>
          </a:p>
        </p:txBody>
      </p:sp>
      <p:sp>
        <p:nvSpPr>
          <p:cNvPr id="3" name="Platshållare för bildnummer 2">
            <a:extLst>
              <a:ext uri="{FF2B5EF4-FFF2-40B4-BE49-F238E27FC236}">
                <a16:creationId xmlns:a16="http://schemas.microsoft.com/office/drawing/2014/main" id="{EE79385F-88F8-818E-833C-FABBD8AE4D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DB0A55-353B-0141-AD40-F868C66FD585}" type="slidenum">
              <a:rPr kumimoji="0" lang="sv-SE" sz="800" b="0" i="0" u="none" strike="noStrike" kern="1200" cap="all" spc="50" normalizeH="0" baseline="0" noProof="0" smtClean="0">
                <a:ln>
                  <a:noFill/>
                </a:ln>
                <a:solidFill>
                  <a:srgbClr val="000000"/>
                </a:solidFill>
                <a:effectLst/>
                <a:uLnTx/>
                <a:uFillTx/>
                <a:latin typeface="Flex 7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800" b="0" i="0" u="none" strike="noStrike" kern="1200" cap="all" spc="50" normalizeH="0" baseline="0" noProof="0">
              <a:ln>
                <a:noFill/>
              </a:ln>
              <a:solidFill>
                <a:srgbClr val="000000"/>
              </a:solidFill>
              <a:effectLst/>
              <a:uLnTx/>
              <a:uFillTx/>
              <a:latin typeface="Flex 70"/>
              <a:ea typeface="+mn-ea"/>
              <a:cs typeface="+mn-cs"/>
            </a:endParaRPr>
          </a:p>
        </p:txBody>
      </p:sp>
      <p:sp>
        <p:nvSpPr>
          <p:cNvPr id="14" name="textruta 13">
            <a:extLst>
              <a:ext uri="{FF2B5EF4-FFF2-40B4-BE49-F238E27FC236}">
                <a16:creationId xmlns:a16="http://schemas.microsoft.com/office/drawing/2014/main" id="{A09AED74-2B63-5D31-BDB7-1CCF59EE6828}"/>
              </a:ext>
            </a:extLst>
          </p:cNvPr>
          <p:cNvSpPr txBox="1"/>
          <p:nvPr/>
        </p:nvSpPr>
        <p:spPr>
          <a:xfrm>
            <a:off x="3662306" y="1604979"/>
            <a:ext cx="1400824"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Kommunikation</a:t>
            </a:r>
          </a:p>
        </p:txBody>
      </p:sp>
      <p:sp>
        <p:nvSpPr>
          <p:cNvPr id="15" name="textruta 14">
            <a:extLst>
              <a:ext uri="{FF2B5EF4-FFF2-40B4-BE49-F238E27FC236}">
                <a16:creationId xmlns:a16="http://schemas.microsoft.com/office/drawing/2014/main" id="{B294E466-575C-6179-8A41-020EEFBF115E}"/>
              </a:ext>
            </a:extLst>
          </p:cNvPr>
          <p:cNvSpPr txBox="1"/>
          <p:nvPr/>
        </p:nvSpPr>
        <p:spPr>
          <a:xfrm>
            <a:off x="3662306" y="2050337"/>
            <a:ext cx="1581843"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Ledarskap/kontroll</a:t>
            </a:r>
          </a:p>
        </p:txBody>
      </p:sp>
      <p:sp>
        <p:nvSpPr>
          <p:cNvPr id="38" name="Rubrik 4">
            <a:extLst>
              <a:ext uri="{FF2B5EF4-FFF2-40B4-BE49-F238E27FC236}">
                <a16:creationId xmlns:a16="http://schemas.microsoft.com/office/drawing/2014/main" id="{0F0009D4-1921-34A4-BB1C-0326EAF26282}"/>
              </a:ext>
            </a:extLst>
          </p:cNvPr>
          <p:cNvSpPr txBox="1">
            <a:spLocks/>
          </p:cNvSpPr>
          <p:nvPr/>
        </p:nvSpPr>
        <p:spPr>
          <a:xfrm>
            <a:off x="465901" y="714641"/>
            <a:ext cx="5622243" cy="14771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580"/>
              </a:lnSpc>
            </a:pPr>
            <a:r>
              <a:rPr lang="sv-SE" sz="2800"/>
              <a:t>Viktiga egenskaper som domare</a:t>
            </a:r>
            <a:endParaRPr lang="sv-SE" sz="2800">
              <a:solidFill>
                <a:schemeClr val="accent1"/>
              </a:solidFill>
            </a:endParaRPr>
          </a:p>
        </p:txBody>
      </p:sp>
      <p:sp>
        <p:nvSpPr>
          <p:cNvPr id="4" name="textruta 3">
            <a:extLst>
              <a:ext uri="{FF2B5EF4-FFF2-40B4-BE49-F238E27FC236}">
                <a16:creationId xmlns:a16="http://schemas.microsoft.com/office/drawing/2014/main" id="{CAD8574E-5350-EBB9-35D8-8048957FA16D}"/>
              </a:ext>
            </a:extLst>
          </p:cNvPr>
          <p:cNvSpPr txBox="1"/>
          <p:nvPr/>
        </p:nvSpPr>
        <p:spPr>
          <a:xfrm>
            <a:off x="3662306" y="2480650"/>
            <a:ext cx="1055369"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Samarbete </a:t>
            </a:r>
          </a:p>
        </p:txBody>
      </p:sp>
      <p:sp>
        <p:nvSpPr>
          <p:cNvPr id="7" name="textruta 6">
            <a:extLst>
              <a:ext uri="{FF2B5EF4-FFF2-40B4-BE49-F238E27FC236}">
                <a16:creationId xmlns:a16="http://schemas.microsoft.com/office/drawing/2014/main" id="{45F6BBF5-9B4F-C863-E089-A280BB837797}"/>
              </a:ext>
            </a:extLst>
          </p:cNvPr>
          <p:cNvSpPr txBox="1"/>
          <p:nvPr/>
        </p:nvSpPr>
        <p:spPr>
          <a:xfrm>
            <a:off x="9370377" y="1604979"/>
            <a:ext cx="1386971"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sv-SE" sz="1300">
                <a:solidFill>
                  <a:srgbClr val="FFFFFF"/>
                </a:solidFill>
                <a:latin typeface="Flex 70"/>
              </a:rPr>
              <a:t>S</a:t>
            </a:r>
            <a:r>
              <a:rPr kumimoji="0" lang="sv-SE" sz="1300" b="0" i="0" u="none" strike="noStrike" kern="1200" cap="none" spc="0" normalizeH="0" baseline="0" noProof="0" err="1">
                <a:ln>
                  <a:noFill/>
                </a:ln>
                <a:solidFill>
                  <a:srgbClr val="FFFFFF"/>
                </a:solidFill>
                <a:effectLst/>
                <a:uLnTx/>
                <a:uFillTx/>
                <a:latin typeface="Flex 70"/>
                <a:ea typeface="+mn-ea"/>
                <a:cs typeface="+mn-cs"/>
              </a:rPr>
              <a:t>kridskoteknik</a:t>
            </a:r>
            <a:r>
              <a:rPr kumimoji="0" lang="sv-SE" sz="1300" b="0" i="0" u="none" strike="noStrike" kern="1200" cap="none" spc="0" normalizeH="0" baseline="0" noProof="0">
                <a:ln>
                  <a:noFill/>
                </a:ln>
                <a:solidFill>
                  <a:srgbClr val="FFFFFF"/>
                </a:solidFill>
                <a:effectLst/>
                <a:uLnTx/>
                <a:uFillTx/>
                <a:latin typeface="Flex 70"/>
                <a:ea typeface="+mn-ea"/>
                <a:cs typeface="+mn-cs"/>
              </a:rPr>
              <a:t> </a:t>
            </a:r>
          </a:p>
        </p:txBody>
      </p:sp>
      <p:sp>
        <p:nvSpPr>
          <p:cNvPr id="10" name="textruta 9">
            <a:extLst>
              <a:ext uri="{FF2B5EF4-FFF2-40B4-BE49-F238E27FC236}">
                <a16:creationId xmlns:a16="http://schemas.microsoft.com/office/drawing/2014/main" id="{0666B488-6BF8-3D9A-229E-AFF285DE2704}"/>
              </a:ext>
            </a:extLst>
          </p:cNvPr>
          <p:cNvSpPr txBox="1"/>
          <p:nvPr/>
        </p:nvSpPr>
        <p:spPr>
          <a:xfrm>
            <a:off x="3662304" y="4168070"/>
            <a:ext cx="1200641"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Trovärdighet</a:t>
            </a:r>
          </a:p>
        </p:txBody>
      </p:sp>
      <p:sp>
        <p:nvSpPr>
          <p:cNvPr id="11" name="textruta 10">
            <a:extLst>
              <a:ext uri="{FF2B5EF4-FFF2-40B4-BE49-F238E27FC236}">
                <a16:creationId xmlns:a16="http://schemas.microsoft.com/office/drawing/2014/main" id="{E2D43D7D-C22B-2C48-AEFE-FFAE28254276}"/>
              </a:ext>
            </a:extLst>
          </p:cNvPr>
          <p:cNvSpPr txBox="1"/>
          <p:nvPr/>
        </p:nvSpPr>
        <p:spPr>
          <a:xfrm>
            <a:off x="9356525" y="4112652"/>
            <a:ext cx="1269911"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Minska stress</a:t>
            </a:r>
          </a:p>
        </p:txBody>
      </p:sp>
      <p:sp>
        <p:nvSpPr>
          <p:cNvPr id="31" name="textruta 30">
            <a:extLst>
              <a:ext uri="{FF2B5EF4-FFF2-40B4-BE49-F238E27FC236}">
                <a16:creationId xmlns:a16="http://schemas.microsoft.com/office/drawing/2014/main" id="{C0A27DFA-29DE-A4F0-0603-882FB117E38E}"/>
              </a:ext>
            </a:extLst>
          </p:cNvPr>
          <p:cNvSpPr txBox="1"/>
          <p:nvPr/>
        </p:nvSpPr>
        <p:spPr>
          <a:xfrm>
            <a:off x="9356525" y="4542143"/>
            <a:ext cx="1400823"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Självförtroende</a:t>
            </a:r>
          </a:p>
        </p:txBody>
      </p:sp>
      <p:sp>
        <p:nvSpPr>
          <p:cNvPr id="35" name="textruta 34">
            <a:extLst>
              <a:ext uri="{FF2B5EF4-FFF2-40B4-BE49-F238E27FC236}">
                <a16:creationId xmlns:a16="http://schemas.microsoft.com/office/drawing/2014/main" id="{7C776599-1305-112C-8E1C-A591E4058DE3}"/>
              </a:ext>
            </a:extLst>
          </p:cNvPr>
          <p:cNvSpPr txBox="1"/>
          <p:nvPr/>
        </p:nvSpPr>
        <p:spPr>
          <a:xfrm>
            <a:off x="9356525" y="4985488"/>
            <a:ext cx="1269911"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Snabba beslut</a:t>
            </a:r>
          </a:p>
        </p:txBody>
      </p:sp>
      <p:sp>
        <p:nvSpPr>
          <p:cNvPr id="36" name="textruta 35">
            <a:extLst>
              <a:ext uri="{FF2B5EF4-FFF2-40B4-BE49-F238E27FC236}">
                <a16:creationId xmlns:a16="http://schemas.microsoft.com/office/drawing/2014/main" id="{A51E8AB1-00AB-5BA8-5CD6-9EA679B8CBAE}"/>
              </a:ext>
            </a:extLst>
          </p:cNvPr>
          <p:cNvSpPr txBox="1"/>
          <p:nvPr/>
        </p:nvSpPr>
        <p:spPr>
          <a:xfrm>
            <a:off x="3662304" y="4611416"/>
            <a:ext cx="1581845" cy="360000"/>
          </a:xfrm>
          <a:prstGeom prst="roundRect">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33020" tIns="24765" rIns="33020" bIns="2476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sv-SE" sz="1300" b="0" i="0" u="none" strike="noStrike" kern="1200" cap="none" spc="0" normalizeH="0" baseline="0" noProof="0">
                <a:ln>
                  <a:noFill/>
                </a:ln>
                <a:solidFill>
                  <a:srgbClr val="FFFFFF"/>
                </a:solidFill>
                <a:effectLst/>
                <a:uLnTx/>
                <a:uFillTx/>
                <a:latin typeface="Flex 70"/>
                <a:ea typeface="+mn-ea"/>
                <a:cs typeface="+mn-cs"/>
              </a:rPr>
              <a:t>Minska skaderisk</a:t>
            </a:r>
          </a:p>
        </p:txBody>
      </p:sp>
      <p:pic>
        <p:nvPicPr>
          <p:cNvPr id="37" name="Platshållare för bild 40" descr="En bild som visar person, utomhus&#10;&#10;Automatiskt genererad beskrivning">
            <a:extLst>
              <a:ext uri="{FF2B5EF4-FFF2-40B4-BE49-F238E27FC236}">
                <a16:creationId xmlns:a16="http://schemas.microsoft.com/office/drawing/2014/main" id="{B1EEA388-B18C-BB76-4E40-64F20F1079A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55280" y="1346753"/>
            <a:ext cx="2917520" cy="2350912"/>
          </a:xfrm>
          <a:prstGeom prst="rect">
            <a:avLst/>
          </a:prstGeom>
          <a:noFill/>
          <a:effectLst>
            <a:softEdge rad="0"/>
          </a:effectLst>
        </p:spPr>
      </p:pic>
      <p:pic>
        <p:nvPicPr>
          <p:cNvPr id="17" name="Bildobjekt 16">
            <a:extLst>
              <a:ext uri="{FF2B5EF4-FFF2-40B4-BE49-F238E27FC236}">
                <a16:creationId xmlns:a16="http://schemas.microsoft.com/office/drawing/2014/main" id="{9865C18B-1EC7-1380-4AD6-2FDC61C47D83}"/>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231250" y="3887825"/>
            <a:ext cx="2975801" cy="2352101"/>
          </a:xfrm>
          <a:prstGeom prst="rect">
            <a:avLst/>
          </a:prstGeom>
        </p:spPr>
      </p:pic>
    </p:spTree>
    <p:extLst>
      <p:ext uri="{BB962C8B-B14F-4D97-AF65-F5344CB8AC3E}">
        <p14:creationId xmlns:p14="http://schemas.microsoft.com/office/powerpoint/2010/main" val="1273246258"/>
      </p:ext>
    </p:extLst>
  </p:cSld>
  <p:clrMapOvr>
    <a:masterClrMapping/>
  </p:clrMapOvr>
</p:sld>
</file>

<file path=ppt/theme/theme1.xml><?xml version="1.0" encoding="utf-8"?>
<a:theme xmlns:a="http://schemas.openxmlformats.org/drawingml/2006/main" name="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920x1080_PPT_SIF" id="{F0220080-5EA4-534C-92CF-5853A6D55117}" vid="{27A5D197-1B1D-8045-8ED4-3E424165E253}"/>
    </a:ext>
  </a:extLst>
</a:theme>
</file>

<file path=ppt/theme/theme2.xml><?xml version="1.0" encoding="utf-8"?>
<a:theme xmlns:a="http://schemas.openxmlformats.org/drawingml/2006/main" name="1_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920x1080_PPT_SIF" id="{C8FC0EF4-E5DC-FB4B-B3E6-9B7EBAC02EA9}" vid="{3D9AFC05-88CB-1247-9CD2-AC18A9592228}"/>
    </a:ext>
  </a:extLst>
</a:theme>
</file>

<file path=ppt/theme/theme3.xml><?xml version="1.0" encoding="utf-8"?>
<a:theme xmlns:a="http://schemas.openxmlformats.org/drawingml/2006/main" name="3_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920x1080_PPT_SIF" id="{C8FC0EF4-E5DC-FB4B-B3E6-9B7EBAC02EA9}" vid="{3D9AFC05-88CB-1247-9CD2-AC18A9592228}"/>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C8DA4AF59E91F449C4B2CB628081C1B" ma:contentTypeVersion="17" ma:contentTypeDescription="Skapa ett nytt dokument." ma:contentTypeScope="" ma:versionID="40b32563fe64aad4ab5837984ed49e95">
  <xsd:schema xmlns:xsd="http://www.w3.org/2001/XMLSchema" xmlns:xs="http://www.w3.org/2001/XMLSchema" xmlns:p="http://schemas.microsoft.com/office/2006/metadata/properties" xmlns:ns2="83a74855-eb7f-422a-a0f3-c838a66fcb4c" xmlns:ns3="f43cb434-39dd-4a5c-b88e-be5449118055" targetNamespace="http://schemas.microsoft.com/office/2006/metadata/properties" ma:root="true" ma:fieldsID="8533321a1ce6bdd7e73bb79699eea2a6" ns2:_="" ns3:_="">
    <xsd:import namespace="83a74855-eb7f-422a-a0f3-c838a66fcb4c"/>
    <xsd:import namespace="f43cb434-39dd-4a5c-b88e-be544911805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a74855-eb7f-422a-a0f3-c838a66fcb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ea6b4cc0-22d7-4e08-872f-c45abfcf513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3cb434-39dd-4a5c-b88e-be54491180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80b0672-fd84-4241-bb3b-b7d9c35d3479}" ma:internalName="TaxCatchAll" ma:showField="CatchAllData" ma:web="f43cb434-39dd-4a5c-b88e-be54491180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43cb434-39dd-4a5c-b88e-be5449118055" xsi:nil="true"/>
    <lcf76f155ced4ddcb4097134ff3c332f xmlns="83a74855-eb7f-422a-a0f3-c838a66fcb4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FF2326-9BD7-41BB-82C9-8E51E79FA1C6}">
  <ds:schemaRefs>
    <ds:schemaRef ds:uri="http://schemas.microsoft.com/sharepoint/v3/contenttype/forms"/>
  </ds:schemaRefs>
</ds:datastoreItem>
</file>

<file path=customXml/itemProps2.xml><?xml version="1.0" encoding="utf-8"?>
<ds:datastoreItem xmlns:ds="http://schemas.openxmlformats.org/officeDocument/2006/customXml" ds:itemID="{2FADDF94-D6B3-48D9-8FDB-F1F440C633CC}">
  <ds:schemaRefs>
    <ds:schemaRef ds:uri="83a74855-eb7f-422a-a0f3-c838a66fcb4c"/>
    <ds:schemaRef ds:uri="f43cb434-39dd-4a5c-b88e-be54491180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AAAD03B-6D88-4A5B-B9F6-1058D9618622}">
  <ds:schemaRefs>
    <ds:schemaRef ds:uri="83a74855-eb7f-422a-a0f3-c838a66fcb4c"/>
    <ds:schemaRef ds:uri="f43cb434-39dd-4a5c-b88e-be5449118055"/>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196d193e-5bdc-420c-a902-929693b2216f}" enabled="0" method="" siteId="{196d193e-5bdc-420c-a902-929693b2216f}" removed="1"/>
</clbl:labelList>
</file>

<file path=docProps/app.xml><?xml version="1.0" encoding="utf-8"?>
<Properties xmlns="http://schemas.openxmlformats.org/officeDocument/2006/extended-properties" xmlns:vt="http://schemas.openxmlformats.org/officeDocument/2006/docPropsVTypes">
  <Template>1920x1080_PPT_SIF</Template>
  <TotalTime>4</TotalTime>
  <Words>708</Words>
  <Application>Microsoft Office PowerPoint</Application>
  <PresentationFormat>Bredbild</PresentationFormat>
  <Paragraphs>227</Paragraphs>
  <Slides>14</Slides>
  <Notes>8</Notes>
  <HiddenSlides>0</HiddenSlides>
  <MMClips>0</MMClips>
  <ScaleCrop>false</ScaleCrop>
  <HeadingPairs>
    <vt:vector size="6" baseType="variant">
      <vt:variant>
        <vt:lpstr>Använt teckensnitt</vt:lpstr>
      </vt:variant>
      <vt:variant>
        <vt:i4>7</vt:i4>
      </vt:variant>
      <vt:variant>
        <vt:lpstr>Tema</vt:lpstr>
      </vt:variant>
      <vt:variant>
        <vt:i4>3</vt:i4>
      </vt:variant>
      <vt:variant>
        <vt:lpstr>Bildrubriker</vt:lpstr>
      </vt:variant>
      <vt:variant>
        <vt:i4>14</vt:i4>
      </vt:variant>
    </vt:vector>
  </HeadingPairs>
  <TitlesOfParts>
    <vt:vector size="24" baseType="lpstr">
      <vt:lpstr>Arial</vt:lpstr>
      <vt:lpstr>Wingdings</vt:lpstr>
      <vt:lpstr>Flex Display 100 Black</vt:lpstr>
      <vt:lpstr>Flex Display 60</vt:lpstr>
      <vt:lpstr>Flex 90 Bold</vt:lpstr>
      <vt:lpstr>Calibri</vt:lpstr>
      <vt:lpstr>Flex 70</vt:lpstr>
      <vt:lpstr>Hockey</vt:lpstr>
      <vt:lpstr>1_Hockey</vt:lpstr>
      <vt:lpstr>3_Hockey</vt:lpstr>
      <vt:lpstr>Svenska ishockeyförbundet NIU &amp; LIP 2026/2027</vt:lpstr>
      <vt:lpstr>PowerPoint-presentation</vt:lpstr>
      <vt:lpstr>SIF:s domarorganisations uppdrag</vt:lpstr>
      <vt:lpstr>Utbildnings- &amp; Licensieringsstege   </vt:lpstr>
      <vt:lpstr>PowerPoint-presentation</vt:lpstr>
      <vt:lpstr>Att vara domare är ett viktigt uppdrag – du som kliver in på isen ska veta att du gör en stor skillnad. Därför är det viktigt att du visar respekt för spelet, spelarna och ditt uppdrag. Du är där för matchens skull, för att spelet ska flyta på och att skapa en bra upplevelse för alla. Du behöver inte vara perfekt. Det viktigaste är att du gör ditt bästa, vågar ta beslut och är både tydlig och trygg. Var stolt över rollen – utan domare blir det ingen match!   </vt:lpstr>
      <vt:lpstr>Varför blir man domare? </vt:lpstr>
      <vt:lpstr>PowerPoint-presentation</vt:lpstr>
      <vt:lpstr>PowerPoint-presentation</vt:lpstr>
      <vt:lpstr>PowerPoint-presentation</vt:lpstr>
      <vt:lpstr>Vad förväntas av domarna inför en säsong?     </vt:lpstr>
      <vt:lpstr>Matchdag!</vt:lpstr>
      <vt:lpstr>Domarakademin</vt:lpstr>
      <vt:lpstr>Välkommen att  kontakta oss.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Anläggning</dc:title>
  <dc:creator>David Bergman</dc:creator>
  <cp:lastModifiedBy>Mikael Rundgren</cp:lastModifiedBy>
  <cp:revision>4</cp:revision>
  <dcterms:created xsi:type="dcterms:W3CDTF">2023-11-05T22:09:43Z</dcterms:created>
  <dcterms:modified xsi:type="dcterms:W3CDTF">2026-05-20T10:22:49Z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0x010100DC8DA4AF59E91F449C4B2CB628081C1B</vt:lpwstr>
  </property>
  <property fmtid="{D5CDD505-2E9C-101B-9397-08002B2CF9AE}" pid="3" name="MediaServiceImageTags">
    <vt:lpwstr/>
  </property>
</Properties>
</file>