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538" r:id="rId2"/>
    <p:sldId id="3539" r:id="rId3"/>
    <p:sldId id="3537" r:id="rId4"/>
    <p:sldId id="2054" r:id="rId5"/>
    <p:sldId id="1233" r:id="rId6"/>
    <p:sldId id="3533" r:id="rId7"/>
    <p:sldId id="3548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660"/>
  </p:normalViewPr>
  <p:slideViewPr>
    <p:cSldViewPr snapToGrid="0">
      <p:cViewPr varScale="1">
        <p:scale>
          <a:sx n="51" d="100"/>
          <a:sy n="51" d="100"/>
        </p:scale>
        <p:origin x="38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B005B-BF5F-4B4B-8915-FBDEDE05E31F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A9706-D4FE-4444-AEE5-E2325A0769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68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sv-SE" dirty="0"/>
              <a:t>Idrottens organisation, det finns 72 SF</a:t>
            </a:r>
            <a:br>
              <a:rPr lang="sv-SE" dirty="0"/>
            </a:br>
            <a:r>
              <a:rPr lang="sv-SE" dirty="0"/>
              <a:t>RFSISU distrikten finns som stöd organisation åt alla idrotter 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3,2 miljoner medlemmar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826 000 ledare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19 000 föreningar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210 idrottsgrenar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72 specialidrottsförbund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90 % av alla ungdomar har någon gång varit med i en idrottsförening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52 % av alla 13-20-åringar tränar och tävlar i en idrottsförening</a:t>
            </a:r>
          </a:p>
          <a:p>
            <a:pPr defTabSz="966612">
              <a:defRPr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22CC-A85D-B24E-8276-DE0B4444093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362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sv-SE" dirty="0"/>
              <a:t>Idrottens organisation, det finns 72 SF</a:t>
            </a:r>
            <a:br>
              <a:rPr lang="sv-SE" dirty="0"/>
            </a:br>
            <a:r>
              <a:rPr lang="sv-SE" dirty="0"/>
              <a:t>RFSISU distrikten finns som stöd organisation åt alla idrotter </a:t>
            </a:r>
            <a:br>
              <a:rPr lang="sv-SE" dirty="0"/>
            </a:br>
            <a:r>
              <a:rPr lang="sv-SE" sz="1200" dirty="0">
                <a:cs typeface="Calibri" panose="020F0502020204030204" pitchFamily="34" charset="0"/>
              </a:rPr>
              <a:t>3,2 miljoner medlemmar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826 000 ledare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19 000 föreningar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210 idrottsgrenar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72 specialidrottsförbund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90 % av alla ungdomar har någon gång varit med i en idrottsförening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52 % av alla 13-20-åringar tränar och tävlar i en idrottsförening</a:t>
            </a:r>
          </a:p>
          <a:p>
            <a:pPr defTabSz="966612">
              <a:defRPr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22CC-A85D-B24E-8276-DE0B4444093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0867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sv-SE" dirty="0"/>
              <a:t>Idrottens organisation, det finns 72 SF</a:t>
            </a:r>
            <a:br>
              <a:rPr lang="sv-SE" dirty="0"/>
            </a:br>
            <a:r>
              <a:rPr lang="sv-SE" dirty="0"/>
              <a:t>RFSISU distrikten finns som stöd organisation åt alla idrotter 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3,2 miljoner medlemmar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826 000 ledare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19 000 föreningar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210 idrottsgrenar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72 specialidrottsförbund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90 % av alla ungdomar har någon gång varit med i en idrottsförening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52 % av alla 13-20-åringar tränar och tävlar i en idrottsförening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22CC-A85D-B24E-8276-DE0B4444093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22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sv-SE" dirty="0"/>
              <a:t>Idrottens organisation, det finns 72 SF</a:t>
            </a:r>
            <a:br>
              <a:rPr lang="sv-SE" dirty="0"/>
            </a:br>
            <a:r>
              <a:rPr lang="sv-SE" dirty="0"/>
              <a:t>RFSISU distrikten finns som stöd organisation åt alla idrotter 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3,2 miljoner medlemmar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826 000 ledare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19 000 föreningar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210 idrottsgrenar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72 specialidrottsförbund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90 % av alla ungdomar har någon gång varit med i en idrottsförening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52 % av alla 13-20-åringar tränar och tävlar i en idrottsförening</a:t>
            </a:r>
          </a:p>
          <a:p>
            <a:pPr defTabSz="966612">
              <a:defRPr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22CC-A85D-B24E-8276-DE0B44440930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585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sv-SE" dirty="0"/>
              <a:t>Idrottens organisation, det finns 72 SF</a:t>
            </a:r>
            <a:br>
              <a:rPr lang="sv-SE" dirty="0"/>
            </a:br>
            <a:r>
              <a:rPr lang="sv-SE" dirty="0"/>
              <a:t>RFSISU distrikten finns som stöd organisation åt alla idrotter 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3,2 miljoner medlemmar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826 000 ledare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19 000 föreningar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210 idrottsgrenar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72 specialidrottsförbund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90 % av alla ungdomar har någon gång varit med i en idrottsförening</a:t>
            </a:r>
          </a:p>
          <a:p>
            <a:pPr marL="325438" indent="-285750" fontAlgn="auto">
              <a:buFont typeface="Arial" panose="020B0604020202020204" pitchFamily="34" charset="0"/>
              <a:buChar char="•"/>
            </a:pPr>
            <a:r>
              <a:rPr lang="sv-SE" sz="1200" dirty="0">
                <a:cs typeface="Calibri" panose="020F0502020204030204" pitchFamily="34" charset="0"/>
              </a:rPr>
              <a:t>52 % av alla 13-20-åringar tränar och tävlar i en idrottsförening</a:t>
            </a:r>
          </a:p>
          <a:p>
            <a:pPr defTabSz="966612">
              <a:defRPr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22CC-A85D-B24E-8276-DE0B4444093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585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22CC-A85D-B24E-8276-DE0B44440930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2919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CF251-DBDF-52E0-BDB8-D90399F25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6018763-7DA9-8529-BD2A-C7C6525B2A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ED0E22-1A7A-3430-5067-C78E41E18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2DCAA5-92C7-AADD-1BFF-2D224FF4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B02749-80CA-8993-4378-49499BD09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107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0C9967-40B3-5058-756A-AF0C2DE7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2D70AFD-E817-31C3-3620-1FB01BB0A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4A1193-26D8-369B-5D6B-C485BFE3E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F178A9A-F73B-9884-C076-796061E8A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47C58C-8F9A-54E8-C282-19CA83CAF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440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813CEFF-A5ED-2B46-8512-E72D38449B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80D96DD-6905-E5A8-B0B1-0AF92E615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8880C0-214C-72F7-410B-9218AB7E4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EC7AEB3-FF92-AF17-2F4A-3823A9E8C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54F33A-DA90-4E40-B33D-BC1A710DD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9436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1EA95C-4C07-A40D-9D20-33F0FD400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9573DB-FDEB-E909-5013-F9C492D80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B17E78-205A-507C-CB5F-D69C7F39C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D2322C-ABFA-0EC9-09ED-669CAAF3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2289E4-C9F8-9FC8-CF6C-E5375DA25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869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BEC0B5-1914-3C87-5F33-EA077A4D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615AEF-A85D-C1DA-28DE-65B9F35F9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5B779-FCA4-1043-1597-0C3B10E71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7BC3B8-3CCB-EEEC-2662-59AD4A1C8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18CA73-C957-FD1D-100B-2DBB144EE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317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D49051-932E-4F7C-3AEE-69E0FF53F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BA2073-8868-049C-B963-9107E876A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FB3B2EF-AC62-B9FE-15B6-B04A07063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523E73B-3207-008F-50D8-75B403EB9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51EB300-7EC1-2BDD-E0A4-C29FCDE64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9D50315-2646-279B-C0A1-459A8F848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9753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31CB7B-CD65-8607-2F9C-E5BF91D5E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F6B0BB-0303-CDFB-BB31-5C5FD3C6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E34E290-39F7-B862-08D6-9CB686B53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E130A1F-023F-5A71-C26C-50BF7F1EA0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E7A1F56-59FC-DA49-304D-5FDB044B5E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BF1CFE8-2FFA-5888-BC0F-5A468102C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E63DB9B-C13E-B015-F8A3-B2823763F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D454ECB-3369-E636-ABD0-A265FA64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4515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5884BD-2DBA-3AB1-D7C9-3E510AE56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3BE8F75-4313-7D96-3BE1-0401F70A2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12F4112-7DBF-488A-95E7-8DB3DC57C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170BC8C-F582-7928-248E-FE98522A1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634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D2EC2C1-04C8-AC77-80D7-1E67A4340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09F8C41-682B-8533-A238-560154910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5C853BB-06DD-2F1C-61FF-1539F1E1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94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23B1AD-726A-825B-6025-C3E9A81BD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D46074-498C-D439-1BB7-CA8C880C5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B7CA3B-88E1-A901-90B6-FE8CAFCA4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C037972-F3AD-6544-8689-E620C7B95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9295F2B-F29F-4482-24DB-49D4B5038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E371F9D-000C-D261-75CA-6308963FC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600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62E8B7-A5EE-0F62-4D74-85CCDE5CB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7FA6E59-23C8-2FE7-3372-2F97FC50EB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7BD9797-1F18-7518-0F2A-7F5794AA1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BEE45D8-6FA0-C3C4-352B-B0ABB4718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D58E34E-5494-272C-2EF7-2781D8F7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C0B065B-49E8-0C6C-766A-1E115696A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541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19852F0-D39E-889D-CDF2-623FB02C4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14E2C6-0075-C4C2-C724-A964AD707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92C9284-A5B2-0E30-71CB-167D1A149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8591D2-8B31-4E68-8AEF-81BD7B22EBBE}" type="datetimeFigureOut">
              <a:rPr lang="sv-SE" smtClean="0"/>
              <a:t>2025-11-06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E78C8-0AB1-25ED-3190-F91BDEE4E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21CB46-FF33-758B-4524-FE8181E4B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E62319-0725-4A54-848A-86755AA8E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5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1.png"/><Relationship Id="rId1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hyperlink" Target="https://www.rf.se/om-riksidrottsforbundet/idrottsrorelsens-styrande-dokument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lips 16">
            <a:extLst>
              <a:ext uri="{FF2B5EF4-FFF2-40B4-BE49-F238E27FC236}">
                <a16:creationId xmlns:a16="http://schemas.microsoft.com/office/drawing/2014/main" id="{F356CA8B-6CAF-6C34-D08C-EA5DBDEE7A8C}"/>
              </a:ext>
            </a:extLst>
          </p:cNvPr>
          <p:cNvSpPr/>
          <p:nvPr/>
        </p:nvSpPr>
        <p:spPr>
          <a:xfrm>
            <a:off x="3850622" y="3667143"/>
            <a:ext cx="4054525" cy="1787953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38">
            <a:extLst>
              <a:ext uri="{FF2B5EF4-FFF2-40B4-BE49-F238E27FC236}">
                <a16:creationId xmlns:a16="http://schemas.microsoft.com/office/drawing/2014/main" id="{25E62C24-446A-10EB-51AC-B26A59805143}"/>
              </a:ext>
            </a:extLst>
          </p:cNvPr>
          <p:cNvSpPr txBox="1"/>
          <p:nvPr/>
        </p:nvSpPr>
        <p:spPr>
          <a:xfrm>
            <a:off x="5128194" y="5783871"/>
            <a:ext cx="766319" cy="23596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25400" tIns="25400" rIns="25400" bIns="25400" numCol="1" spcCol="38100" rtlCol="0" anchor="ctr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>
                <a:latin typeface="+mj-lt"/>
              </a:rPr>
              <a:t>Föreningar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8D044F2-2166-F5EF-FE06-8654ADF6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Föreningskonferens, Umeå, 6-7 maj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274C189-1C9B-879F-07BE-8F78EC8CB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pPr/>
              <a:t>1</a:t>
            </a:fld>
            <a:endParaRPr lang="sv-SE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C6053F9E-1B57-32A8-C3C1-E505B4CA7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226" y="1542133"/>
            <a:ext cx="2095212" cy="39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3363EB7F-38D5-2390-7EB0-033B69B940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31"/>
          <a:stretch/>
        </p:blipFill>
        <p:spPr>
          <a:xfrm>
            <a:off x="9636273" y="4117818"/>
            <a:ext cx="815587" cy="744005"/>
          </a:xfrm>
          <a:prstGeom prst="rect">
            <a:avLst/>
          </a:prstGeom>
        </p:spPr>
      </p:pic>
      <p:sp>
        <p:nvSpPr>
          <p:cNvPr id="2" name="Pil: upp-ned 1">
            <a:extLst>
              <a:ext uri="{FF2B5EF4-FFF2-40B4-BE49-F238E27FC236}">
                <a16:creationId xmlns:a16="http://schemas.microsoft.com/office/drawing/2014/main" id="{DAD122D4-FB0B-2687-B95E-C10E1989A9A9}"/>
              </a:ext>
            </a:extLst>
          </p:cNvPr>
          <p:cNvSpPr/>
          <p:nvPr/>
        </p:nvSpPr>
        <p:spPr>
          <a:xfrm>
            <a:off x="5799704" y="2000451"/>
            <a:ext cx="93029" cy="4329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natur&#10;&#10;Automatiskt genererad beskrivning">
            <a:extLst>
              <a:ext uri="{FF2B5EF4-FFF2-40B4-BE49-F238E27FC236}">
                <a16:creationId xmlns:a16="http://schemas.microsoft.com/office/drawing/2014/main" id="{9276C05C-B917-84DB-132D-8647F4FC88C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4513" y="5429693"/>
            <a:ext cx="667632" cy="985488"/>
          </a:xfrm>
          <a:prstGeom prst="rect">
            <a:avLst/>
          </a:prstGeom>
          <a:effectLst/>
        </p:spPr>
      </p:pic>
      <p:sp>
        <p:nvSpPr>
          <p:cNvPr id="15" name="Pil: upp-ned 14">
            <a:extLst>
              <a:ext uri="{FF2B5EF4-FFF2-40B4-BE49-F238E27FC236}">
                <a16:creationId xmlns:a16="http://schemas.microsoft.com/office/drawing/2014/main" id="{2394A1CE-6A50-916E-2350-D9C5C5238EA6}"/>
              </a:ext>
            </a:extLst>
          </p:cNvPr>
          <p:cNvSpPr/>
          <p:nvPr/>
        </p:nvSpPr>
        <p:spPr>
          <a:xfrm rot="7803239">
            <a:off x="8494214" y="1532417"/>
            <a:ext cx="98094" cy="288055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Pil: upp-ned 15">
            <a:extLst>
              <a:ext uri="{FF2B5EF4-FFF2-40B4-BE49-F238E27FC236}">
                <a16:creationId xmlns:a16="http://schemas.microsoft.com/office/drawing/2014/main" id="{BF1D7222-A377-33C3-8B34-8782F5AE7D98}"/>
              </a:ext>
            </a:extLst>
          </p:cNvPr>
          <p:cNvSpPr/>
          <p:nvPr/>
        </p:nvSpPr>
        <p:spPr>
          <a:xfrm rot="5400000" flipH="1">
            <a:off x="8777108" y="3878359"/>
            <a:ext cx="117488" cy="1453453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6192257D-0988-E793-0E6F-C47F05C7588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7051" y="2295039"/>
            <a:ext cx="834090" cy="834090"/>
          </a:xfrm>
          <a:prstGeom prst="rect">
            <a:avLst/>
          </a:prstGeom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096F83F2-5133-0DD6-EB28-B01BAF1EF336}"/>
              </a:ext>
            </a:extLst>
          </p:cNvPr>
          <p:cNvSpPr txBox="1"/>
          <p:nvPr/>
        </p:nvSpPr>
        <p:spPr>
          <a:xfrm>
            <a:off x="5287149" y="2387560"/>
            <a:ext cx="2309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rgbClr val="002060"/>
                </a:solidFill>
                <a:latin typeface="+mj-lt"/>
              </a:rPr>
              <a:t>SVENSKA ISHOCKEYFÖRBUNDET</a:t>
            </a:r>
          </a:p>
        </p:txBody>
      </p: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740F58FA-8B92-7B03-A30D-CF446C8473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7315" y="1481936"/>
            <a:ext cx="1756527" cy="418409"/>
          </a:xfrm>
          <a:prstGeom prst="rect">
            <a:avLst/>
          </a:prstGeom>
        </p:spPr>
      </p:pic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84BCEFE9-10C2-DF7C-25F4-6DDBCD60E74C}"/>
              </a:ext>
            </a:extLst>
          </p:cNvPr>
          <p:cNvSpPr/>
          <p:nvPr/>
        </p:nvSpPr>
        <p:spPr>
          <a:xfrm>
            <a:off x="5950039" y="773820"/>
            <a:ext cx="2036672" cy="4732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staten utbildnings-</a:t>
            </a:r>
          </a:p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departementet</a:t>
            </a:r>
          </a:p>
        </p:txBody>
      </p:sp>
      <p:sp>
        <p:nvSpPr>
          <p:cNvPr id="7" name="Pil: upp-ned 6">
            <a:extLst>
              <a:ext uri="{FF2B5EF4-FFF2-40B4-BE49-F238E27FC236}">
                <a16:creationId xmlns:a16="http://schemas.microsoft.com/office/drawing/2014/main" id="{6BFCDBDF-8726-01C5-2D40-B9A1E072A846}"/>
              </a:ext>
            </a:extLst>
          </p:cNvPr>
          <p:cNvSpPr/>
          <p:nvPr/>
        </p:nvSpPr>
        <p:spPr>
          <a:xfrm flipV="1">
            <a:off x="4909457" y="1350853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il: upp-ned 9">
            <a:extLst>
              <a:ext uri="{FF2B5EF4-FFF2-40B4-BE49-F238E27FC236}">
                <a16:creationId xmlns:a16="http://schemas.microsoft.com/office/drawing/2014/main" id="{3DC8D6BB-DD3E-BB10-B6B9-8CACAAF3B57F}"/>
              </a:ext>
            </a:extLst>
          </p:cNvPr>
          <p:cNvSpPr/>
          <p:nvPr/>
        </p:nvSpPr>
        <p:spPr>
          <a:xfrm>
            <a:off x="5812164" y="3138232"/>
            <a:ext cx="93029" cy="4329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il: upp-ned 10">
            <a:extLst>
              <a:ext uri="{FF2B5EF4-FFF2-40B4-BE49-F238E27FC236}">
                <a16:creationId xmlns:a16="http://schemas.microsoft.com/office/drawing/2014/main" id="{D5D9E275-CE24-12E8-D19A-E0DAD29628B6}"/>
              </a:ext>
            </a:extLst>
          </p:cNvPr>
          <p:cNvSpPr/>
          <p:nvPr/>
        </p:nvSpPr>
        <p:spPr>
          <a:xfrm flipV="1">
            <a:off x="6640284" y="1350849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788ED81E-020D-199A-58F6-DDAE41E448A7}"/>
              </a:ext>
            </a:extLst>
          </p:cNvPr>
          <p:cNvSpPr/>
          <p:nvPr/>
        </p:nvSpPr>
        <p:spPr>
          <a:xfrm>
            <a:off x="3808374" y="785445"/>
            <a:ext cx="2036672" cy="4732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staten kultur-</a:t>
            </a:r>
          </a:p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departementet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59CDFD6C-080B-B203-BD72-6BA243C91A42}"/>
              </a:ext>
            </a:extLst>
          </p:cNvPr>
          <p:cNvSpPr/>
          <p:nvPr/>
        </p:nvSpPr>
        <p:spPr>
          <a:xfrm>
            <a:off x="10612557" y="3720542"/>
            <a:ext cx="1016818" cy="3972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Regionen</a:t>
            </a: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FAE36577-B050-B6FE-D366-01C2CE55AC1A}"/>
              </a:ext>
            </a:extLst>
          </p:cNvPr>
          <p:cNvSpPr/>
          <p:nvPr/>
        </p:nvSpPr>
        <p:spPr>
          <a:xfrm>
            <a:off x="10996119" y="4266554"/>
            <a:ext cx="1016818" cy="3972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Kommun</a:t>
            </a:r>
          </a:p>
        </p:txBody>
      </p:sp>
      <p:sp>
        <p:nvSpPr>
          <p:cNvPr id="21" name="Pil: upp-ned 20">
            <a:extLst>
              <a:ext uri="{FF2B5EF4-FFF2-40B4-BE49-F238E27FC236}">
                <a16:creationId xmlns:a16="http://schemas.microsoft.com/office/drawing/2014/main" id="{AA068748-55CB-F018-FBB5-5773E2142B8D}"/>
              </a:ext>
            </a:extLst>
          </p:cNvPr>
          <p:cNvSpPr/>
          <p:nvPr/>
        </p:nvSpPr>
        <p:spPr>
          <a:xfrm rot="5400000" flipV="1">
            <a:off x="10708061" y="4496711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il: upp-ned 21">
            <a:extLst>
              <a:ext uri="{FF2B5EF4-FFF2-40B4-BE49-F238E27FC236}">
                <a16:creationId xmlns:a16="http://schemas.microsoft.com/office/drawing/2014/main" id="{369F2031-9532-591A-041F-73A9AB5D092E}"/>
              </a:ext>
            </a:extLst>
          </p:cNvPr>
          <p:cNvSpPr/>
          <p:nvPr/>
        </p:nvSpPr>
        <p:spPr>
          <a:xfrm rot="4039894" flipH="1" flipV="1">
            <a:off x="8831851" y="4511407"/>
            <a:ext cx="85717" cy="978391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6" name="Picture 2" descr="Sveriges Olympiska Kommitté - Sveriges Olympiska Kommitté">
            <a:extLst>
              <a:ext uri="{FF2B5EF4-FFF2-40B4-BE49-F238E27FC236}">
                <a16:creationId xmlns:a16="http://schemas.microsoft.com/office/drawing/2014/main" id="{91020B27-0181-BFEE-823E-882F345E86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6" t="15925" r="31804" b="16065"/>
          <a:stretch/>
        </p:blipFill>
        <p:spPr bwMode="auto">
          <a:xfrm>
            <a:off x="3283953" y="2016663"/>
            <a:ext cx="1063531" cy="78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Pil: upp-ned 22">
            <a:extLst>
              <a:ext uri="{FF2B5EF4-FFF2-40B4-BE49-F238E27FC236}">
                <a16:creationId xmlns:a16="http://schemas.microsoft.com/office/drawing/2014/main" id="{0CAFAC78-3803-4970-2BEB-B335C2B48A05}"/>
              </a:ext>
            </a:extLst>
          </p:cNvPr>
          <p:cNvSpPr/>
          <p:nvPr/>
        </p:nvSpPr>
        <p:spPr>
          <a:xfrm rot="2961461" flipV="1">
            <a:off x="4307798" y="1996709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71D5183-0EAF-FAFA-90B7-D87C243F6730}"/>
              </a:ext>
            </a:extLst>
          </p:cNvPr>
          <p:cNvSpPr txBox="1"/>
          <p:nvPr/>
        </p:nvSpPr>
        <p:spPr>
          <a:xfrm>
            <a:off x="462157" y="767810"/>
            <a:ext cx="2261411" cy="7386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Statsbidrag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Idrottsstöd till RF</a:t>
            </a:r>
          </a:p>
          <a:p>
            <a:r>
              <a:rPr lang="sv-SE" sz="1400"/>
              <a:t>Folkbildning till SISU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6904414A-3D25-B101-F079-08BC72EC52E1}"/>
              </a:ext>
            </a:extLst>
          </p:cNvPr>
          <p:cNvSpPr txBox="1"/>
          <p:nvPr/>
        </p:nvSpPr>
        <p:spPr>
          <a:xfrm>
            <a:off x="452345" y="1601563"/>
            <a:ext cx="2261411" cy="11695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 dirty="0"/>
              <a:t>RF</a:t>
            </a:r>
            <a:r>
              <a:rPr lang="sv-SE" sz="1400" dirty="0"/>
              <a:t> </a:t>
            </a:r>
            <a:br>
              <a:rPr lang="sv-SE" sz="1400" dirty="0"/>
            </a:br>
            <a:r>
              <a:rPr lang="sv-SE" sz="1400" dirty="0"/>
              <a:t>SF stöd</a:t>
            </a:r>
          </a:p>
          <a:p>
            <a:r>
              <a:rPr lang="sv-SE" sz="1400" dirty="0"/>
              <a:t>Elitstöd till SOK</a:t>
            </a:r>
          </a:p>
          <a:p>
            <a:r>
              <a:rPr lang="sv-SE" sz="1400" dirty="0"/>
              <a:t>Statligt </a:t>
            </a:r>
            <a:r>
              <a:rPr lang="sv-SE" sz="1400" dirty="0" err="1"/>
              <a:t>Lokstöd</a:t>
            </a:r>
            <a:r>
              <a:rPr lang="sv-SE" sz="1400" dirty="0"/>
              <a:t> till IF</a:t>
            </a:r>
          </a:p>
          <a:p>
            <a:r>
              <a:rPr lang="sv-SE" sz="1400" dirty="0"/>
              <a:t>Distriktstöd till RF-SISU 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9315F01B-EE2E-05CA-F767-2A4380EA043D}"/>
              </a:ext>
            </a:extLst>
          </p:cNvPr>
          <p:cNvSpPr txBox="1"/>
          <p:nvPr/>
        </p:nvSpPr>
        <p:spPr>
          <a:xfrm>
            <a:off x="9639061" y="1407335"/>
            <a:ext cx="2261411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SISU </a:t>
            </a:r>
            <a:r>
              <a:rPr lang="sv-SE" sz="1400" b="1" u="sng" err="1"/>
              <a:t>RIks</a:t>
            </a:r>
            <a:br>
              <a:rPr lang="sv-SE" sz="1400"/>
            </a:br>
            <a:r>
              <a:rPr lang="sv-SE" sz="1400"/>
              <a:t>Folkbildningsstöd RF-SISU 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7B9D7655-2ABE-31A8-62BC-F62E0F1F6924}"/>
              </a:ext>
            </a:extLst>
          </p:cNvPr>
          <p:cNvSpPr txBox="1"/>
          <p:nvPr/>
        </p:nvSpPr>
        <p:spPr>
          <a:xfrm>
            <a:off x="435871" y="3687333"/>
            <a:ext cx="2261411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SIF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Distriktsstöd till SDF</a:t>
            </a:r>
          </a:p>
          <a:p>
            <a:r>
              <a:rPr lang="sv-SE" sz="1400"/>
              <a:t>Regionstöd till </a:t>
            </a:r>
            <a:r>
              <a:rPr lang="sv-SE" sz="1400" err="1"/>
              <a:t>Regionförb</a:t>
            </a:r>
            <a:r>
              <a:rPr lang="sv-SE" sz="1400"/>
              <a:t>.</a:t>
            </a:r>
          </a:p>
          <a:p>
            <a:r>
              <a:rPr lang="sv-SE" sz="1400"/>
              <a:t>Projektstöd till IF 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3C52BB8-AB11-9727-6CDC-C6483E4D11A2}"/>
              </a:ext>
            </a:extLst>
          </p:cNvPr>
          <p:cNvSpPr txBox="1"/>
          <p:nvPr/>
        </p:nvSpPr>
        <p:spPr>
          <a:xfrm>
            <a:off x="9677268" y="2915847"/>
            <a:ext cx="2261411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Regionen</a:t>
            </a:r>
            <a:br>
              <a:rPr lang="sv-SE" sz="1400"/>
            </a:br>
            <a:r>
              <a:rPr lang="sv-SE" sz="1400"/>
              <a:t>Folkbildningsstöd RF-SISU 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C1BB3F2-CEE3-7DC5-0714-A5773EA64E5E}"/>
              </a:ext>
            </a:extLst>
          </p:cNvPr>
          <p:cNvSpPr txBox="1"/>
          <p:nvPr/>
        </p:nvSpPr>
        <p:spPr>
          <a:xfrm>
            <a:off x="9751526" y="4999083"/>
            <a:ext cx="2261411" cy="11695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Kommunen</a:t>
            </a:r>
            <a:br>
              <a:rPr lang="sv-SE" sz="1400"/>
            </a:br>
            <a:r>
              <a:rPr lang="sv-SE" sz="1400"/>
              <a:t>Folkbildningsstöd RF-SISU</a:t>
            </a:r>
          </a:p>
          <a:p>
            <a:r>
              <a:rPr lang="sv-SE" sz="1400" err="1"/>
              <a:t>Lokstöd</a:t>
            </a:r>
            <a:r>
              <a:rPr lang="sv-SE" sz="1400"/>
              <a:t> till IF</a:t>
            </a:r>
          </a:p>
          <a:p>
            <a:r>
              <a:rPr lang="sv-SE" sz="1400"/>
              <a:t>Ev. arrangemang, anläggning stöd  mm till IF</a:t>
            </a:r>
          </a:p>
        </p:txBody>
      </p:sp>
      <p:sp>
        <p:nvSpPr>
          <p:cNvPr id="39" name="Pil: upp-ned 38">
            <a:extLst>
              <a:ext uri="{FF2B5EF4-FFF2-40B4-BE49-F238E27FC236}">
                <a16:creationId xmlns:a16="http://schemas.microsoft.com/office/drawing/2014/main" id="{497296B6-72E8-2F06-633C-89CE73595941}"/>
              </a:ext>
            </a:extLst>
          </p:cNvPr>
          <p:cNvSpPr/>
          <p:nvPr/>
        </p:nvSpPr>
        <p:spPr>
          <a:xfrm rot="3668534" flipH="1" flipV="1">
            <a:off x="10600543" y="4137598"/>
            <a:ext cx="89896" cy="255741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2AF1667B-907B-AD5C-B396-F66D5517E73F}"/>
              </a:ext>
            </a:extLst>
          </p:cNvPr>
          <p:cNvSpPr txBox="1"/>
          <p:nvPr/>
        </p:nvSpPr>
        <p:spPr>
          <a:xfrm>
            <a:off x="7301168" y="5370550"/>
            <a:ext cx="2261411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RF-SISU distrikt</a:t>
            </a:r>
            <a:br>
              <a:rPr lang="sv-SE" sz="1400"/>
            </a:br>
            <a:r>
              <a:rPr lang="sv-SE" sz="1400"/>
              <a:t>SDF bidrag</a:t>
            </a:r>
          </a:p>
          <a:p>
            <a:r>
              <a:rPr lang="sv-SE" sz="1400"/>
              <a:t>Folkbildningsstöd till IF</a:t>
            </a:r>
          </a:p>
          <a:p>
            <a:r>
              <a:rPr lang="sv-SE" sz="1400"/>
              <a:t>Projektstöd till IF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19220E6-D5B6-1D71-E582-25B40BCA7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742" y="3658541"/>
            <a:ext cx="1782477" cy="71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6B4838CF-474C-DC77-D1C3-113B22B5B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04" y="4367376"/>
            <a:ext cx="1705729" cy="38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2874859F-C6C1-6650-B745-E284B779E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195" y="4366550"/>
            <a:ext cx="1919435" cy="43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ECBE714C-1618-779F-2175-206AD746E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185" y="4839333"/>
            <a:ext cx="1552210" cy="37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2DE71A2F-5EFB-8D75-BA93-5C069BC1E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315" y="4868832"/>
            <a:ext cx="1552210" cy="35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7958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lips 16">
            <a:extLst>
              <a:ext uri="{FF2B5EF4-FFF2-40B4-BE49-F238E27FC236}">
                <a16:creationId xmlns:a16="http://schemas.microsoft.com/office/drawing/2014/main" id="{F356CA8B-6CAF-6C34-D08C-EA5DBDEE7A8C}"/>
              </a:ext>
            </a:extLst>
          </p:cNvPr>
          <p:cNvSpPr/>
          <p:nvPr/>
        </p:nvSpPr>
        <p:spPr>
          <a:xfrm>
            <a:off x="3850622" y="3667143"/>
            <a:ext cx="4054525" cy="1787953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38">
            <a:extLst>
              <a:ext uri="{FF2B5EF4-FFF2-40B4-BE49-F238E27FC236}">
                <a16:creationId xmlns:a16="http://schemas.microsoft.com/office/drawing/2014/main" id="{25E62C24-446A-10EB-51AC-B26A59805143}"/>
              </a:ext>
            </a:extLst>
          </p:cNvPr>
          <p:cNvSpPr txBox="1"/>
          <p:nvPr/>
        </p:nvSpPr>
        <p:spPr>
          <a:xfrm>
            <a:off x="5128194" y="5783871"/>
            <a:ext cx="766319" cy="23596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25400" tIns="25400" rIns="25400" bIns="25400" numCol="1" spcCol="38100" rtlCol="0" anchor="ctr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>
                <a:latin typeface="+mj-lt"/>
              </a:rPr>
              <a:t>Föreningar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8D044F2-2166-F5EF-FE06-8654ADF6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Föreningskonferens, Umeå, 6-7 maj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274C189-1C9B-879F-07BE-8F78EC8CB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pPr/>
              <a:t>2</a:t>
            </a:fld>
            <a:endParaRPr lang="sv-SE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C6053F9E-1B57-32A8-C3C1-E505B4CA7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226" y="1542133"/>
            <a:ext cx="2095212" cy="39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3363EB7F-38D5-2390-7EB0-033B69B940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31"/>
          <a:stretch/>
        </p:blipFill>
        <p:spPr>
          <a:xfrm>
            <a:off x="9636273" y="4117818"/>
            <a:ext cx="815587" cy="744005"/>
          </a:xfrm>
          <a:prstGeom prst="rect">
            <a:avLst/>
          </a:prstGeom>
        </p:spPr>
      </p:pic>
      <p:sp>
        <p:nvSpPr>
          <p:cNvPr id="2" name="Pil: upp-ned 1">
            <a:extLst>
              <a:ext uri="{FF2B5EF4-FFF2-40B4-BE49-F238E27FC236}">
                <a16:creationId xmlns:a16="http://schemas.microsoft.com/office/drawing/2014/main" id="{DAD122D4-FB0B-2687-B95E-C10E1989A9A9}"/>
              </a:ext>
            </a:extLst>
          </p:cNvPr>
          <p:cNvSpPr/>
          <p:nvPr/>
        </p:nvSpPr>
        <p:spPr>
          <a:xfrm>
            <a:off x="5799704" y="2000451"/>
            <a:ext cx="93029" cy="4329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natur&#10;&#10;Automatiskt genererad beskrivning">
            <a:extLst>
              <a:ext uri="{FF2B5EF4-FFF2-40B4-BE49-F238E27FC236}">
                <a16:creationId xmlns:a16="http://schemas.microsoft.com/office/drawing/2014/main" id="{9276C05C-B917-84DB-132D-8647F4FC88C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4513" y="5429693"/>
            <a:ext cx="667632" cy="985488"/>
          </a:xfrm>
          <a:prstGeom prst="rect">
            <a:avLst/>
          </a:prstGeom>
          <a:effectLst/>
        </p:spPr>
      </p:pic>
      <p:sp>
        <p:nvSpPr>
          <p:cNvPr id="15" name="Pil: upp-ned 14">
            <a:extLst>
              <a:ext uri="{FF2B5EF4-FFF2-40B4-BE49-F238E27FC236}">
                <a16:creationId xmlns:a16="http://schemas.microsoft.com/office/drawing/2014/main" id="{2394A1CE-6A50-916E-2350-D9C5C5238EA6}"/>
              </a:ext>
            </a:extLst>
          </p:cNvPr>
          <p:cNvSpPr/>
          <p:nvPr/>
        </p:nvSpPr>
        <p:spPr>
          <a:xfrm rot="7803239">
            <a:off x="8494214" y="1532417"/>
            <a:ext cx="98094" cy="288055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Pil: upp-ned 15">
            <a:extLst>
              <a:ext uri="{FF2B5EF4-FFF2-40B4-BE49-F238E27FC236}">
                <a16:creationId xmlns:a16="http://schemas.microsoft.com/office/drawing/2014/main" id="{BF1D7222-A377-33C3-8B34-8782F5AE7D98}"/>
              </a:ext>
            </a:extLst>
          </p:cNvPr>
          <p:cNvSpPr/>
          <p:nvPr/>
        </p:nvSpPr>
        <p:spPr>
          <a:xfrm rot="5400000" flipH="1">
            <a:off x="8777108" y="3878359"/>
            <a:ext cx="117488" cy="1453453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6192257D-0988-E793-0E6F-C47F05C7588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7051" y="2295039"/>
            <a:ext cx="834090" cy="834090"/>
          </a:xfrm>
          <a:prstGeom prst="rect">
            <a:avLst/>
          </a:prstGeom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096F83F2-5133-0DD6-EB28-B01BAF1EF336}"/>
              </a:ext>
            </a:extLst>
          </p:cNvPr>
          <p:cNvSpPr txBox="1"/>
          <p:nvPr/>
        </p:nvSpPr>
        <p:spPr>
          <a:xfrm>
            <a:off x="5287149" y="2387560"/>
            <a:ext cx="2309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rgbClr val="002060"/>
                </a:solidFill>
                <a:latin typeface="+mj-lt"/>
              </a:rPr>
              <a:t>SVENSKA ISHOCKEYFÖRBUNDET</a:t>
            </a:r>
          </a:p>
        </p:txBody>
      </p: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740F58FA-8B92-7B03-A30D-CF446C8473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7315" y="1481936"/>
            <a:ext cx="1756527" cy="418409"/>
          </a:xfrm>
          <a:prstGeom prst="rect">
            <a:avLst/>
          </a:prstGeom>
        </p:spPr>
      </p:pic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84BCEFE9-10C2-DF7C-25F4-6DDBCD60E74C}"/>
              </a:ext>
            </a:extLst>
          </p:cNvPr>
          <p:cNvSpPr/>
          <p:nvPr/>
        </p:nvSpPr>
        <p:spPr>
          <a:xfrm>
            <a:off x="5950039" y="773820"/>
            <a:ext cx="2036672" cy="4732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staten utbildnings-</a:t>
            </a:r>
          </a:p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departementet</a:t>
            </a:r>
          </a:p>
        </p:txBody>
      </p:sp>
      <p:sp>
        <p:nvSpPr>
          <p:cNvPr id="7" name="Pil: upp-ned 6">
            <a:extLst>
              <a:ext uri="{FF2B5EF4-FFF2-40B4-BE49-F238E27FC236}">
                <a16:creationId xmlns:a16="http://schemas.microsoft.com/office/drawing/2014/main" id="{6BFCDBDF-8726-01C5-2D40-B9A1E072A846}"/>
              </a:ext>
            </a:extLst>
          </p:cNvPr>
          <p:cNvSpPr/>
          <p:nvPr/>
        </p:nvSpPr>
        <p:spPr>
          <a:xfrm flipV="1">
            <a:off x="4909457" y="1350853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il: upp-ned 9">
            <a:extLst>
              <a:ext uri="{FF2B5EF4-FFF2-40B4-BE49-F238E27FC236}">
                <a16:creationId xmlns:a16="http://schemas.microsoft.com/office/drawing/2014/main" id="{3DC8D6BB-DD3E-BB10-B6B9-8CACAAF3B57F}"/>
              </a:ext>
            </a:extLst>
          </p:cNvPr>
          <p:cNvSpPr/>
          <p:nvPr/>
        </p:nvSpPr>
        <p:spPr>
          <a:xfrm>
            <a:off x="5812164" y="3138232"/>
            <a:ext cx="93029" cy="4329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il: upp-ned 10">
            <a:extLst>
              <a:ext uri="{FF2B5EF4-FFF2-40B4-BE49-F238E27FC236}">
                <a16:creationId xmlns:a16="http://schemas.microsoft.com/office/drawing/2014/main" id="{D5D9E275-CE24-12E8-D19A-E0DAD29628B6}"/>
              </a:ext>
            </a:extLst>
          </p:cNvPr>
          <p:cNvSpPr/>
          <p:nvPr/>
        </p:nvSpPr>
        <p:spPr>
          <a:xfrm flipV="1">
            <a:off x="6640284" y="1350849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788ED81E-020D-199A-58F6-DDAE41E448A7}"/>
              </a:ext>
            </a:extLst>
          </p:cNvPr>
          <p:cNvSpPr/>
          <p:nvPr/>
        </p:nvSpPr>
        <p:spPr>
          <a:xfrm>
            <a:off x="3808374" y="785445"/>
            <a:ext cx="2036672" cy="4732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staten kultur-</a:t>
            </a:r>
          </a:p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departementet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59CDFD6C-080B-B203-BD72-6BA243C91A42}"/>
              </a:ext>
            </a:extLst>
          </p:cNvPr>
          <p:cNvSpPr/>
          <p:nvPr/>
        </p:nvSpPr>
        <p:spPr>
          <a:xfrm>
            <a:off x="10612557" y="3720542"/>
            <a:ext cx="1016818" cy="3972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Regionen</a:t>
            </a: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FAE36577-B050-B6FE-D366-01C2CE55AC1A}"/>
              </a:ext>
            </a:extLst>
          </p:cNvPr>
          <p:cNvSpPr/>
          <p:nvPr/>
        </p:nvSpPr>
        <p:spPr>
          <a:xfrm>
            <a:off x="10996119" y="4266554"/>
            <a:ext cx="1016818" cy="3972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Kommun</a:t>
            </a:r>
          </a:p>
        </p:txBody>
      </p:sp>
      <p:sp>
        <p:nvSpPr>
          <p:cNvPr id="21" name="Pil: upp-ned 20">
            <a:extLst>
              <a:ext uri="{FF2B5EF4-FFF2-40B4-BE49-F238E27FC236}">
                <a16:creationId xmlns:a16="http://schemas.microsoft.com/office/drawing/2014/main" id="{AA068748-55CB-F018-FBB5-5773E2142B8D}"/>
              </a:ext>
            </a:extLst>
          </p:cNvPr>
          <p:cNvSpPr/>
          <p:nvPr/>
        </p:nvSpPr>
        <p:spPr>
          <a:xfrm rot="5400000" flipV="1">
            <a:off x="10708061" y="4496711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il: upp-ned 21">
            <a:extLst>
              <a:ext uri="{FF2B5EF4-FFF2-40B4-BE49-F238E27FC236}">
                <a16:creationId xmlns:a16="http://schemas.microsoft.com/office/drawing/2014/main" id="{369F2031-9532-591A-041F-73A9AB5D092E}"/>
              </a:ext>
            </a:extLst>
          </p:cNvPr>
          <p:cNvSpPr/>
          <p:nvPr/>
        </p:nvSpPr>
        <p:spPr>
          <a:xfrm rot="4039894" flipH="1" flipV="1">
            <a:off x="8831851" y="4511407"/>
            <a:ext cx="85717" cy="978391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6" name="Picture 2" descr="Sveriges Olympiska Kommitté - Sveriges Olympiska Kommitté">
            <a:extLst>
              <a:ext uri="{FF2B5EF4-FFF2-40B4-BE49-F238E27FC236}">
                <a16:creationId xmlns:a16="http://schemas.microsoft.com/office/drawing/2014/main" id="{91020B27-0181-BFEE-823E-882F345E86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6" t="15925" r="31804" b="16065"/>
          <a:stretch/>
        </p:blipFill>
        <p:spPr bwMode="auto">
          <a:xfrm>
            <a:off x="3283953" y="2016663"/>
            <a:ext cx="1063531" cy="78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Pil: upp-ned 22">
            <a:extLst>
              <a:ext uri="{FF2B5EF4-FFF2-40B4-BE49-F238E27FC236}">
                <a16:creationId xmlns:a16="http://schemas.microsoft.com/office/drawing/2014/main" id="{0CAFAC78-3803-4970-2BEB-B335C2B48A05}"/>
              </a:ext>
            </a:extLst>
          </p:cNvPr>
          <p:cNvSpPr/>
          <p:nvPr/>
        </p:nvSpPr>
        <p:spPr>
          <a:xfrm rot="2961461" flipV="1">
            <a:off x="4307798" y="1996709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71D5183-0EAF-FAFA-90B7-D87C243F6730}"/>
              </a:ext>
            </a:extLst>
          </p:cNvPr>
          <p:cNvSpPr txBox="1"/>
          <p:nvPr/>
        </p:nvSpPr>
        <p:spPr>
          <a:xfrm>
            <a:off x="462157" y="767810"/>
            <a:ext cx="2261411" cy="7386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Statsbidrag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Idrottsstöd till RF</a:t>
            </a:r>
          </a:p>
          <a:p>
            <a:r>
              <a:rPr lang="sv-SE" sz="1400"/>
              <a:t>Folkbildning till SISU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6904414A-3D25-B101-F079-08BC72EC52E1}"/>
              </a:ext>
            </a:extLst>
          </p:cNvPr>
          <p:cNvSpPr txBox="1"/>
          <p:nvPr/>
        </p:nvSpPr>
        <p:spPr>
          <a:xfrm>
            <a:off x="452345" y="1601563"/>
            <a:ext cx="2261411" cy="11695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RF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SF stöd</a:t>
            </a:r>
          </a:p>
          <a:p>
            <a:r>
              <a:rPr lang="sv-SE" sz="1400"/>
              <a:t>Elitstöd till SOK</a:t>
            </a:r>
          </a:p>
          <a:p>
            <a:r>
              <a:rPr lang="sv-SE" sz="1400"/>
              <a:t>Statligt </a:t>
            </a:r>
            <a:r>
              <a:rPr lang="sv-SE" sz="1400" err="1"/>
              <a:t>Lokstöd</a:t>
            </a:r>
            <a:r>
              <a:rPr lang="sv-SE" sz="1400"/>
              <a:t> till IF</a:t>
            </a:r>
          </a:p>
          <a:p>
            <a:r>
              <a:rPr lang="sv-SE" sz="1400"/>
              <a:t>Distriktstöd till RF-SISU 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9315F01B-EE2E-05CA-F767-2A4380EA043D}"/>
              </a:ext>
            </a:extLst>
          </p:cNvPr>
          <p:cNvSpPr txBox="1"/>
          <p:nvPr/>
        </p:nvSpPr>
        <p:spPr>
          <a:xfrm>
            <a:off x="9639061" y="1407335"/>
            <a:ext cx="2261411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SISU </a:t>
            </a:r>
            <a:r>
              <a:rPr lang="sv-SE" sz="1400" b="1" u="sng" err="1"/>
              <a:t>RIks</a:t>
            </a:r>
            <a:br>
              <a:rPr lang="sv-SE" sz="1400"/>
            </a:br>
            <a:r>
              <a:rPr lang="sv-SE" sz="1400"/>
              <a:t>Folkbildningsstöd RF-SISU 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7B9D7655-2ABE-31A8-62BC-F62E0F1F6924}"/>
              </a:ext>
            </a:extLst>
          </p:cNvPr>
          <p:cNvSpPr txBox="1"/>
          <p:nvPr/>
        </p:nvSpPr>
        <p:spPr>
          <a:xfrm>
            <a:off x="435871" y="3687333"/>
            <a:ext cx="2261411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SIF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Distriktsstöd till SDF</a:t>
            </a:r>
          </a:p>
          <a:p>
            <a:r>
              <a:rPr lang="sv-SE" sz="1400"/>
              <a:t>Regionstöd till </a:t>
            </a:r>
            <a:r>
              <a:rPr lang="sv-SE" sz="1400" err="1"/>
              <a:t>Regionförb</a:t>
            </a:r>
            <a:r>
              <a:rPr lang="sv-SE" sz="1400"/>
              <a:t>.</a:t>
            </a:r>
          </a:p>
          <a:p>
            <a:r>
              <a:rPr lang="sv-SE" sz="1400"/>
              <a:t>Projektstöd till IF 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3C52BB8-AB11-9727-6CDC-C6483E4D11A2}"/>
              </a:ext>
            </a:extLst>
          </p:cNvPr>
          <p:cNvSpPr txBox="1"/>
          <p:nvPr/>
        </p:nvSpPr>
        <p:spPr>
          <a:xfrm>
            <a:off x="9677268" y="2915847"/>
            <a:ext cx="2261411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Regionen</a:t>
            </a:r>
            <a:br>
              <a:rPr lang="sv-SE" sz="1400"/>
            </a:br>
            <a:r>
              <a:rPr lang="sv-SE" sz="1400"/>
              <a:t>Folkbildningsstöd RF-SISU 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C1BB3F2-CEE3-7DC5-0714-A5773EA64E5E}"/>
              </a:ext>
            </a:extLst>
          </p:cNvPr>
          <p:cNvSpPr txBox="1"/>
          <p:nvPr/>
        </p:nvSpPr>
        <p:spPr>
          <a:xfrm>
            <a:off x="9751526" y="4999083"/>
            <a:ext cx="2261411" cy="11695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Kommunen</a:t>
            </a:r>
            <a:br>
              <a:rPr lang="sv-SE" sz="1400"/>
            </a:br>
            <a:r>
              <a:rPr lang="sv-SE" sz="1400"/>
              <a:t>Folkbildningsstöd RF-SISU</a:t>
            </a:r>
          </a:p>
          <a:p>
            <a:r>
              <a:rPr lang="sv-SE" sz="1400" err="1"/>
              <a:t>Lokstöd</a:t>
            </a:r>
            <a:r>
              <a:rPr lang="sv-SE" sz="1400"/>
              <a:t> till IF</a:t>
            </a:r>
          </a:p>
          <a:p>
            <a:r>
              <a:rPr lang="sv-SE" sz="1400"/>
              <a:t>Ev. arrangemang, anläggning stöd  mm till IF</a:t>
            </a:r>
          </a:p>
        </p:txBody>
      </p:sp>
      <p:sp>
        <p:nvSpPr>
          <p:cNvPr id="39" name="Pil: upp-ned 38">
            <a:extLst>
              <a:ext uri="{FF2B5EF4-FFF2-40B4-BE49-F238E27FC236}">
                <a16:creationId xmlns:a16="http://schemas.microsoft.com/office/drawing/2014/main" id="{497296B6-72E8-2F06-633C-89CE73595941}"/>
              </a:ext>
            </a:extLst>
          </p:cNvPr>
          <p:cNvSpPr/>
          <p:nvPr/>
        </p:nvSpPr>
        <p:spPr>
          <a:xfrm rot="3668534" flipH="1" flipV="1">
            <a:off x="10600543" y="4137598"/>
            <a:ext cx="89896" cy="255741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2AF1667B-907B-AD5C-B396-F66D5517E73F}"/>
              </a:ext>
            </a:extLst>
          </p:cNvPr>
          <p:cNvSpPr txBox="1"/>
          <p:nvPr/>
        </p:nvSpPr>
        <p:spPr>
          <a:xfrm>
            <a:off x="7301168" y="5370550"/>
            <a:ext cx="2261411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RF-SISU distrikt</a:t>
            </a:r>
            <a:br>
              <a:rPr lang="sv-SE" sz="1400"/>
            </a:br>
            <a:r>
              <a:rPr lang="sv-SE" sz="1400"/>
              <a:t>SDF bidrag</a:t>
            </a:r>
          </a:p>
          <a:p>
            <a:r>
              <a:rPr lang="sv-SE" sz="1400"/>
              <a:t>Folkbildningsstöd till IF</a:t>
            </a:r>
          </a:p>
          <a:p>
            <a:r>
              <a:rPr lang="sv-SE" sz="1400"/>
              <a:t>Projektstöd till IF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9F042E13-92D8-8009-A58C-C8F36E5C1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628" y="3674016"/>
            <a:ext cx="1787353" cy="67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200C5274-C710-8375-1494-9C422C18F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247" y="4664404"/>
            <a:ext cx="1286720" cy="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>
            <a:extLst>
              <a:ext uri="{FF2B5EF4-FFF2-40B4-BE49-F238E27FC236}">
                <a16:creationId xmlns:a16="http://schemas.microsoft.com/office/drawing/2014/main" id="{B36CE552-4D6E-F84A-3231-8CB787892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966" y="4267228"/>
            <a:ext cx="1407587" cy="3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0">
            <a:extLst>
              <a:ext uri="{FF2B5EF4-FFF2-40B4-BE49-F238E27FC236}">
                <a16:creationId xmlns:a16="http://schemas.microsoft.com/office/drawing/2014/main" id="{D3021CFB-C53E-54FA-238D-717161A5B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583" y="4640424"/>
            <a:ext cx="1407593" cy="32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>
            <a:extLst>
              <a:ext uri="{FF2B5EF4-FFF2-40B4-BE49-F238E27FC236}">
                <a16:creationId xmlns:a16="http://schemas.microsoft.com/office/drawing/2014/main" id="{41FAE3F4-F165-C7B9-8778-91C7426EE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553" y="4288506"/>
            <a:ext cx="1198876" cy="27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4">
            <a:extLst>
              <a:ext uri="{FF2B5EF4-FFF2-40B4-BE49-F238E27FC236}">
                <a16:creationId xmlns:a16="http://schemas.microsoft.com/office/drawing/2014/main" id="{2E5CFEAA-DD3F-A2E3-7B07-6F5EB40EA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351" y="4292692"/>
            <a:ext cx="1286723" cy="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6">
            <a:extLst>
              <a:ext uri="{FF2B5EF4-FFF2-40B4-BE49-F238E27FC236}">
                <a16:creationId xmlns:a16="http://schemas.microsoft.com/office/drawing/2014/main" id="{84E03B5D-357D-8117-868C-5AE6C347B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607" y="5028912"/>
            <a:ext cx="1452304" cy="33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6549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lips 16">
            <a:extLst>
              <a:ext uri="{FF2B5EF4-FFF2-40B4-BE49-F238E27FC236}">
                <a16:creationId xmlns:a16="http://schemas.microsoft.com/office/drawing/2014/main" id="{F356CA8B-6CAF-6C34-D08C-EA5DBDEE7A8C}"/>
              </a:ext>
            </a:extLst>
          </p:cNvPr>
          <p:cNvSpPr/>
          <p:nvPr/>
        </p:nvSpPr>
        <p:spPr>
          <a:xfrm>
            <a:off x="3850622" y="3667143"/>
            <a:ext cx="4054525" cy="1787953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38">
            <a:extLst>
              <a:ext uri="{FF2B5EF4-FFF2-40B4-BE49-F238E27FC236}">
                <a16:creationId xmlns:a16="http://schemas.microsoft.com/office/drawing/2014/main" id="{25E62C24-446A-10EB-51AC-B26A59805143}"/>
              </a:ext>
            </a:extLst>
          </p:cNvPr>
          <p:cNvSpPr txBox="1"/>
          <p:nvPr/>
        </p:nvSpPr>
        <p:spPr>
          <a:xfrm>
            <a:off x="5128194" y="5783871"/>
            <a:ext cx="766319" cy="23596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25400" tIns="25400" rIns="25400" bIns="25400" numCol="1" spcCol="38100" rtlCol="0" anchor="ctr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>
                <a:latin typeface="+mj-lt"/>
              </a:rPr>
              <a:t>Föreningar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8D044F2-2166-F5EF-FE06-8654ADF6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Föreningskonferens, Umeå, 6-7 maj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274C189-1C9B-879F-07BE-8F78EC8CB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pPr/>
              <a:t>3</a:t>
            </a:fld>
            <a:endParaRPr lang="sv-SE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C6053F9E-1B57-32A8-C3C1-E505B4CA7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226" y="1542133"/>
            <a:ext cx="2095212" cy="39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3363EB7F-38D5-2390-7EB0-033B69B940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31"/>
          <a:stretch/>
        </p:blipFill>
        <p:spPr>
          <a:xfrm>
            <a:off x="9636273" y="4117818"/>
            <a:ext cx="815587" cy="744005"/>
          </a:xfrm>
          <a:prstGeom prst="rect">
            <a:avLst/>
          </a:prstGeom>
        </p:spPr>
      </p:pic>
      <p:sp>
        <p:nvSpPr>
          <p:cNvPr id="2" name="Pil: upp-ned 1">
            <a:extLst>
              <a:ext uri="{FF2B5EF4-FFF2-40B4-BE49-F238E27FC236}">
                <a16:creationId xmlns:a16="http://schemas.microsoft.com/office/drawing/2014/main" id="{DAD122D4-FB0B-2687-B95E-C10E1989A9A9}"/>
              </a:ext>
            </a:extLst>
          </p:cNvPr>
          <p:cNvSpPr/>
          <p:nvPr/>
        </p:nvSpPr>
        <p:spPr>
          <a:xfrm>
            <a:off x="5799704" y="2000451"/>
            <a:ext cx="93029" cy="4329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natur&#10;&#10;Automatiskt genererad beskrivning">
            <a:extLst>
              <a:ext uri="{FF2B5EF4-FFF2-40B4-BE49-F238E27FC236}">
                <a16:creationId xmlns:a16="http://schemas.microsoft.com/office/drawing/2014/main" id="{9276C05C-B917-84DB-132D-8647F4FC88C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4513" y="5429693"/>
            <a:ext cx="667632" cy="985488"/>
          </a:xfrm>
          <a:prstGeom prst="rect">
            <a:avLst/>
          </a:prstGeom>
          <a:effectLst/>
        </p:spPr>
      </p:pic>
      <p:sp>
        <p:nvSpPr>
          <p:cNvPr id="15" name="Pil: upp-ned 14">
            <a:extLst>
              <a:ext uri="{FF2B5EF4-FFF2-40B4-BE49-F238E27FC236}">
                <a16:creationId xmlns:a16="http://schemas.microsoft.com/office/drawing/2014/main" id="{2394A1CE-6A50-916E-2350-D9C5C5238EA6}"/>
              </a:ext>
            </a:extLst>
          </p:cNvPr>
          <p:cNvSpPr/>
          <p:nvPr/>
        </p:nvSpPr>
        <p:spPr>
          <a:xfrm rot="7803239">
            <a:off x="8494214" y="1532417"/>
            <a:ext cx="98094" cy="288055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Pil: upp-ned 15">
            <a:extLst>
              <a:ext uri="{FF2B5EF4-FFF2-40B4-BE49-F238E27FC236}">
                <a16:creationId xmlns:a16="http://schemas.microsoft.com/office/drawing/2014/main" id="{BF1D7222-A377-33C3-8B34-8782F5AE7D98}"/>
              </a:ext>
            </a:extLst>
          </p:cNvPr>
          <p:cNvSpPr/>
          <p:nvPr/>
        </p:nvSpPr>
        <p:spPr>
          <a:xfrm rot="5400000" flipH="1">
            <a:off x="8777108" y="3878359"/>
            <a:ext cx="117488" cy="1453453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6192257D-0988-E793-0E6F-C47F05C7588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7051" y="2295039"/>
            <a:ext cx="834090" cy="834090"/>
          </a:xfrm>
          <a:prstGeom prst="rect">
            <a:avLst/>
          </a:prstGeom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096F83F2-5133-0DD6-EB28-B01BAF1EF336}"/>
              </a:ext>
            </a:extLst>
          </p:cNvPr>
          <p:cNvSpPr txBox="1"/>
          <p:nvPr/>
        </p:nvSpPr>
        <p:spPr>
          <a:xfrm>
            <a:off x="5287149" y="2387560"/>
            <a:ext cx="2309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rgbClr val="002060"/>
                </a:solidFill>
                <a:latin typeface="+mj-lt"/>
              </a:rPr>
              <a:t>SVENSKA ISHOCKEYFÖRBUNDET</a:t>
            </a:r>
          </a:p>
        </p:txBody>
      </p: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740F58FA-8B92-7B03-A30D-CF446C8473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7315" y="1481936"/>
            <a:ext cx="1756527" cy="418409"/>
          </a:xfrm>
          <a:prstGeom prst="rect">
            <a:avLst/>
          </a:prstGeom>
        </p:spPr>
      </p:pic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84BCEFE9-10C2-DF7C-25F4-6DDBCD60E74C}"/>
              </a:ext>
            </a:extLst>
          </p:cNvPr>
          <p:cNvSpPr/>
          <p:nvPr/>
        </p:nvSpPr>
        <p:spPr>
          <a:xfrm>
            <a:off x="5950039" y="773820"/>
            <a:ext cx="2036672" cy="4732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staten utbildnings-</a:t>
            </a:r>
          </a:p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departementet</a:t>
            </a:r>
          </a:p>
        </p:txBody>
      </p:sp>
      <p:sp>
        <p:nvSpPr>
          <p:cNvPr id="7" name="Pil: upp-ned 6">
            <a:extLst>
              <a:ext uri="{FF2B5EF4-FFF2-40B4-BE49-F238E27FC236}">
                <a16:creationId xmlns:a16="http://schemas.microsoft.com/office/drawing/2014/main" id="{6BFCDBDF-8726-01C5-2D40-B9A1E072A846}"/>
              </a:ext>
            </a:extLst>
          </p:cNvPr>
          <p:cNvSpPr/>
          <p:nvPr/>
        </p:nvSpPr>
        <p:spPr>
          <a:xfrm flipV="1">
            <a:off x="4909457" y="1350853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il: upp-ned 9">
            <a:extLst>
              <a:ext uri="{FF2B5EF4-FFF2-40B4-BE49-F238E27FC236}">
                <a16:creationId xmlns:a16="http://schemas.microsoft.com/office/drawing/2014/main" id="{3DC8D6BB-DD3E-BB10-B6B9-8CACAAF3B57F}"/>
              </a:ext>
            </a:extLst>
          </p:cNvPr>
          <p:cNvSpPr/>
          <p:nvPr/>
        </p:nvSpPr>
        <p:spPr>
          <a:xfrm>
            <a:off x="5812164" y="3138232"/>
            <a:ext cx="93029" cy="4329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il: upp-ned 10">
            <a:extLst>
              <a:ext uri="{FF2B5EF4-FFF2-40B4-BE49-F238E27FC236}">
                <a16:creationId xmlns:a16="http://schemas.microsoft.com/office/drawing/2014/main" id="{D5D9E275-CE24-12E8-D19A-E0DAD29628B6}"/>
              </a:ext>
            </a:extLst>
          </p:cNvPr>
          <p:cNvSpPr/>
          <p:nvPr/>
        </p:nvSpPr>
        <p:spPr>
          <a:xfrm flipV="1">
            <a:off x="6640284" y="1350849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788ED81E-020D-199A-58F6-DDAE41E448A7}"/>
              </a:ext>
            </a:extLst>
          </p:cNvPr>
          <p:cNvSpPr/>
          <p:nvPr/>
        </p:nvSpPr>
        <p:spPr>
          <a:xfrm>
            <a:off x="3808374" y="785445"/>
            <a:ext cx="2036672" cy="4732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staten kultur-</a:t>
            </a:r>
          </a:p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departementet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59CDFD6C-080B-B203-BD72-6BA243C91A42}"/>
              </a:ext>
            </a:extLst>
          </p:cNvPr>
          <p:cNvSpPr/>
          <p:nvPr/>
        </p:nvSpPr>
        <p:spPr>
          <a:xfrm>
            <a:off x="10612557" y="3720542"/>
            <a:ext cx="1016818" cy="3972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Regionen</a:t>
            </a: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FAE36577-B050-B6FE-D366-01C2CE55AC1A}"/>
              </a:ext>
            </a:extLst>
          </p:cNvPr>
          <p:cNvSpPr/>
          <p:nvPr/>
        </p:nvSpPr>
        <p:spPr>
          <a:xfrm>
            <a:off x="10996119" y="4266554"/>
            <a:ext cx="1016818" cy="3972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Kommun</a:t>
            </a:r>
          </a:p>
        </p:txBody>
      </p:sp>
      <p:sp>
        <p:nvSpPr>
          <p:cNvPr id="21" name="Pil: upp-ned 20">
            <a:extLst>
              <a:ext uri="{FF2B5EF4-FFF2-40B4-BE49-F238E27FC236}">
                <a16:creationId xmlns:a16="http://schemas.microsoft.com/office/drawing/2014/main" id="{AA068748-55CB-F018-FBB5-5773E2142B8D}"/>
              </a:ext>
            </a:extLst>
          </p:cNvPr>
          <p:cNvSpPr/>
          <p:nvPr/>
        </p:nvSpPr>
        <p:spPr>
          <a:xfrm rot="5400000" flipV="1">
            <a:off x="10708061" y="4496711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il: upp-ned 21">
            <a:extLst>
              <a:ext uri="{FF2B5EF4-FFF2-40B4-BE49-F238E27FC236}">
                <a16:creationId xmlns:a16="http://schemas.microsoft.com/office/drawing/2014/main" id="{369F2031-9532-591A-041F-73A9AB5D092E}"/>
              </a:ext>
            </a:extLst>
          </p:cNvPr>
          <p:cNvSpPr/>
          <p:nvPr/>
        </p:nvSpPr>
        <p:spPr>
          <a:xfrm rot="4039894" flipH="1" flipV="1">
            <a:off x="8831851" y="4511407"/>
            <a:ext cx="85717" cy="978391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6" name="Picture 2" descr="Sveriges Olympiska Kommitté - Sveriges Olympiska Kommitté">
            <a:extLst>
              <a:ext uri="{FF2B5EF4-FFF2-40B4-BE49-F238E27FC236}">
                <a16:creationId xmlns:a16="http://schemas.microsoft.com/office/drawing/2014/main" id="{91020B27-0181-BFEE-823E-882F345E86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6" t="15925" r="31804" b="16065"/>
          <a:stretch/>
        </p:blipFill>
        <p:spPr bwMode="auto">
          <a:xfrm>
            <a:off x="3283953" y="2016663"/>
            <a:ext cx="1063531" cy="78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Pil: upp-ned 22">
            <a:extLst>
              <a:ext uri="{FF2B5EF4-FFF2-40B4-BE49-F238E27FC236}">
                <a16:creationId xmlns:a16="http://schemas.microsoft.com/office/drawing/2014/main" id="{0CAFAC78-3803-4970-2BEB-B335C2B48A05}"/>
              </a:ext>
            </a:extLst>
          </p:cNvPr>
          <p:cNvSpPr/>
          <p:nvPr/>
        </p:nvSpPr>
        <p:spPr>
          <a:xfrm rot="2961461" flipV="1">
            <a:off x="4307798" y="1996709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71D5183-0EAF-FAFA-90B7-D87C243F6730}"/>
              </a:ext>
            </a:extLst>
          </p:cNvPr>
          <p:cNvSpPr txBox="1"/>
          <p:nvPr/>
        </p:nvSpPr>
        <p:spPr>
          <a:xfrm>
            <a:off x="462157" y="767810"/>
            <a:ext cx="2261411" cy="7386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Statsbidrag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Idrottsstöd till RF</a:t>
            </a:r>
          </a:p>
          <a:p>
            <a:r>
              <a:rPr lang="sv-SE" sz="1400"/>
              <a:t>Folkbildning till SISU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6904414A-3D25-B101-F079-08BC72EC52E1}"/>
              </a:ext>
            </a:extLst>
          </p:cNvPr>
          <p:cNvSpPr txBox="1"/>
          <p:nvPr/>
        </p:nvSpPr>
        <p:spPr>
          <a:xfrm>
            <a:off x="452345" y="1601563"/>
            <a:ext cx="2261411" cy="11695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RF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SF stöd</a:t>
            </a:r>
          </a:p>
          <a:p>
            <a:r>
              <a:rPr lang="sv-SE" sz="1400"/>
              <a:t>Elitstöd till SOK</a:t>
            </a:r>
          </a:p>
          <a:p>
            <a:r>
              <a:rPr lang="sv-SE" sz="1400"/>
              <a:t>Statligt </a:t>
            </a:r>
            <a:r>
              <a:rPr lang="sv-SE" sz="1400" err="1"/>
              <a:t>Lokstöd</a:t>
            </a:r>
            <a:r>
              <a:rPr lang="sv-SE" sz="1400"/>
              <a:t> till IF</a:t>
            </a:r>
          </a:p>
          <a:p>
            <a:r>
              <a:rPr lang="sv-SE" sz="1400"/>
              <a:t>Distriktstöd till RF-SISU 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9315F01B-EE2E-05CA-F767-2A4380EA043D}"/>
              </a:ext>
            </a:extLst>
          </p:cNvPr>
          <p:cNvSpPr txBox="1"/>
          <p:nvPr/>
        </p:nvSpPr>
        <p:spPr>
          <a:xfrm>
            <a:off x="9639061" y="1407335"/>
            <a:ext cx="2261411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SISU </a:t>
            </a:r>
            <a:r>
              <a:rPr lang="sv-SE" sz="1400" b="1" u="sng" err="1"/>
              <a:t>RIks</a:t>
            </a:r>
            <a:br>
              <a:rPr lang="sv-SE" sz="1400"/>
            </a:br>
            <a:r>
              <a:rPr lang="sv-SE" sz="1400"/>
              <a:t>Folkbildningsstöd RF-SISU 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7B9D7655-2ABE-31A8-62BC-F62E0F1F6924}"/>
              </a:ext>
            </a:extLst>
          </p:cNvPr>
          <p:cNvSpPr txBox="1"/>
          <p:nvPr/>
        </p:nvSpPr>
        <p:spPr>
          <a:xfrm>
            <a:off x="435871" y="3687333"/>
            <a:ext cx="2261411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SIF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Distriktsstöd till SDF</a:t>
            </a:r>
          </a:p>
          <a:p>
            <a:r>
              <a:rPr lang="sv-SE" sz="1400"/>
              <a:t>Regionstöd till </a:t>
            </a:r>
            <a:r>
              <a:rPr lang="sv-SE" sz="1400" err="1"/>
              <a:t>Regionförb</a:t>
            </a:r>
            <a:r>
              <a:rPr lang="sv-SE" sz="1400"/>
              <a:t>.</a:t>
            </a:r>
          </a:p>
          <a:p>
            <a:r>
              <a:rPr lang="sv-SE" sz="1400"/>
              <a:t>Projektstöd till IF 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3C52BB8-AB11-9727-6CDC-C6483E4D11A2}"/>
              </a:ext>
            </a:extLst>
          </p:cNvPr>
          <p:cNvSpPr txBox="1"/>
          <p:nvPr/>
        </p:nvSpPr>
        <p:spPr>
          <a:xfrm>
            <a:off x="9677268" y="2915847"/>
            <a:ext cx="2261411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Regionen</a:t>
            </a:r>
            <a:br>
              <a:rPr lang="sv-SE" sz="1400"/>
            </a:br>
            <a:r>
              <a:rPr lang="sv-SE" sz="1400"/>
              <a:t>Folkbildningsstöd RF-SISU 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C1BB3F2-CEE3-7DC5-0714-A5773EA64E5E}"/>
              </a:ext>
            </a:extLst>
          </p:cNvPr>
          <p:cNvSpPr txBox="1"/>
          <p:nvPr/>
        </p:nvSpPr>
        <p:spPr>
          <a:xfrm>
            <a:off x="9751526" y="4999083"/>
            <a:ext cx="2261411" cy="11695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Kommunen</a:t>
            </a:r>
            <a:br>
              <a:rPr lang="sv-SE" sz="1400"/>
            </a:br>
            <a:r>
              <a:rPr lang="sv-SE" sz="1400"/>
              <a:t>Folkbildningsstöd RF-SISU</a:t>
            </a:r>
          </a:p>
          <a:p>
            <a:r>
              <a:rPr lang="sv-SE" sz="1400" err="1"/>
              <a:t>Lokstöd</a:t>
            </a:r>
            <a:r>
              <a:rPr lang="sv-SE" sz="1400"/>
              <a:t> till IF</a:t>
            </a:r>
          </a:p>
          <a:p>
            <a:r>
              <a:rPr lang="sv-SE" sz="1400"/>
              <a:t>Ev. arrangemang, anläggning stöd  mm till IF</a:t>
            </a:r>
          </a:p>
        </p:txBody>
      </p:sp>
      <p:sp>
        <p:nvSpPr>
          <p:cNvPr id="39" name="Pil: upp-ned 38">
            <a:extLst>
              <a:ext uri="{FF2B5EF4-FFF2-40B4-BE49-F238E27FC236}">
                <a16:creationId xmlns:a16="http://schemas.microsoft.com/office/drawing/2014/main" id="{497296B6-72E8-2F06-633C-89CE73595941}"/>
              </a:ext>
            </a:extLst>
          </p:cNvPr>
          <p:cNvSpPr/>
          <p:nvPr/>
        </p:nvSpPr>
        <p:spPr>
          <a:xfrm rot="3668534" flipH="1" flipV="1">
            <a:off x="10600543" y="4137598"/>
            <a:ext cx="89896" cy="255741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2AF1667B-907B-AD5C-B396-F66D5517E73F}"/>
              </a:ext>
            </a:extLst>
          </p:cNvPr>
          <p:cNvSpPr txBox="1"/>
          <p:nvPr/>
        </p:nvSpPr>
        <p:spPr>
          <a:xfrm>
            <a:off x="7301168" y="5370550"/>
            <a:ext cx="2261411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RF-SISU distrikt</a:t>
            </a:r>
            <a:br>
              <a:rPr lang="sv-SE" sz="1400"/>
            </a:br>
            <a:r>
              <a:rPr lang="sv-SE" sz="1400"/>
              <a:t>SDF bidrag</a:t>
            </a:r>
          </a:p>
          <a:p>
            <a:r>
              <a:rPr lang="sv-SE" sz="1400"/>
              <a:t>Folkbildningsstöd till IF</a:t>
            </a:r>
          </a:p>
          <a:p>
            <a:r>
              <a:rPr lang="sv-SE" sz="1400"/>
              <a:t>Projektstöd till IF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D17AE2-EF8A-A170-74B1-2F601311A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37" y="3673207"/>
            <a:ext cx="1633978" cy="65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5F79690-B76A-3F40-7E5A-4036F56D6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129" y="4177032"/>
            <a:ext cx="1373932" cy="31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D0F9C1DF-ED6E-9A28-5453-53892B75D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986" y="4479694"/>
            <a:ext cx="1399222" cy="32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8A1089F0-444C-E460-66D9-4C9FB6EB0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869" y="4798882"/>
            <a:ext cx="1421465" cy="31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46599F4B-DA36-0791-AC51-E66A6D07F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210" y="1490919"/>
            <a:ext cx="2572253" cy="58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757EC060-95BD-DBB5-5E03-30866886C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047" y="4135424"/>
            <a:ext cx="1416835" cy="32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>
            <a:extLst>
              <a:ext uri="{FF2B5EF4-FFF2-40B4-BE49-F238E27FC236}">
                <a16:creationId xmlns:a16="http://schemas.microsoft.com/office/drawing/2014/main" id="{8DBF58EA-2C8C-AFE8-B872-80AC78E9E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860" y="5121733"/>
            <a:ext cx="1215097" cy="2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6">
            <a:extLst>
              <a:ext uri="{FF2B5EF4-FFF2-40B4-BE49-F238E27FC236}">
                <a16:creationId xmlns:a16="http://schemas.microsoft.com/office/drawing/2014/main" id="{7253CD1C-D87D-4AC6-6691-4DA6A997C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055" y="4783334"/>
            <a:ext cx="1248608" cy="28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8331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lips 16">
            <a:extLst>
              <a:ext uri="{FF2B5EF4-FFF2-40B4-BE49-F238E27FC236}">
                <a16:creationId xmlns:a16="http://schemas.microsoft.com/office/drawing/2014/main" id="{F356CA8B-6CAF-6C34-D08C-EA5DBDEE7A8C}"/>
              </a:ext>
            </a:extLst>
          </p:cNvPr>
          <p:cNvSpPr/>
          <p:nvPr/>
        </p:nvSpPr>
        <p:spPr>
          <a:xfrm>
            <a:off x="3850622" y="3667143"/>
            <a:ext cx="4054525" cy="1787953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38">
            <a:extLst>
              <a:ext uri="{FF2B5EF4-FFF2-40B4-BE49-F238E27FC236}">
                <a16:creationId xmlns:a16="http://schemas.microsoft.com/office/drawing/2014/main" id="{25E62C24-446A-10EB-51AC-B26A59805143}"/>
              </a:ext>
            </a:extLst>
          </p:cNvPr>
          <p:cNvSpPr txBox="1"/>
          <p:nvPr/>
        </p:nvSpPr>
        <p:spPr>
          <a:xfrm>
            <a:off x="5128194" y="5783871"/>
            <a:ext cx="766319" cy="23596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25400" tIns="25400" rIns="25400" bIns="25400" numCol="1" spcCol="38100" rtlCol="0" anchor="ctr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>
                <a:latin typeface="+mj-lt"/>
              </a:rPr>
              <a:t>Föreningar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8D044F2-2166-F5EF-FE06-8654ADF6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Föreningskonferens, Umeå, 6-7 maj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274C189-1C9B-879F-07BE-8F78EC8CB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pPr/>
              <a:t>4</a:t>
            </a:fld>
            <a:endParaRPr lang="sv-SE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C6053F9E-1B57-32A8-C3C1-E505B4CA7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226" y="1542133"/>
            <a:ext cx="2095212" cy="39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3363EB7F-38D5-2390-7EB0-033B69B940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31"/>
          <a:stretch/>
        </p:blipFill>
        <p:spPr>
          <a:xfrm>
            <a:off x="9636273" y="4117818"/>
            <a:ext cx="815587" cy="744005"/>
          </a:xfrm>
          <a:prstGeom prst="rect">
            <a:avLst/>
          </a:prstGeom>
        </p:spPr>
      </p:pic>
      <p:pic>
        <p:nvPicPr>
          <p:cNvPr id="27" name="Bildobjekt 26" descr="En bild som visar text&#10;&#10;Automatiskt genererad beskrivning">
            <a:extLst>
              <a:ext uri="{FF2B5EF4-FFF2-40B4-BE49-F238E27FC236}">
                <a16:creationId xmlns:a16="http://schemas.microsoft.com/office/drawing/2014/main" id="{3576D5CB-D828-BFD3-AD07-8FD376015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733" y="4898168"/>
            <a:ext cx="1407788" cy="308274"/>
          </a:xfrm>
          <a:prstGeom prst="rect">
            <a:avLst/>
          </a:prstGeom>
        </p:spPr>
      </p:pic>
      <p:pic>
        <p:nvPicPr>
          <p:cNvPr id="29" name="Bildobjekt 28">
            <a:extLst>
              <a:ext uri="{FF2B5EF4-FFF2-40B4-BE49-F238E27FC236}">
                <a16:creationId xmlns:a16="http://schemas.microsoft.com/office/drawing/2014/main" id="{E703F739-3989-E3BA-2A91-B3FA8BC8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130" y="4564922"/>
            <a:ext cx="1153616" cy="262321"/>
          </a:xfrm>
          <a:prstGeom prst="rect">
            <a:avLst/>
          </a:prstGeom>
        </p:spPr>
      </p:pic>
      <p:pic>
        <p:nvPicPr>
          <p:cNvPr id="30" name="Bildobjekt 29" descr="En bild som visar text&#10;&#10;Automatiskt genererad beskrivning">
            <a:extLst>
              <a:ext uri="{FF2B5EF4-FFF2-40B4-BE49-F238E27FC236}">
                <a16:creationId xmlns:a16="http://schemas.microsoft.com/office/drawing/2014/main" id="{12D08AF0-96EA-801B-4616-0BE1A736DA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024" y="4618255"/>
            <a:ext cx="1153616" cy="262321"/>
          </a:xfrm>
          <a:prstGeom prst="rect">
            <a:avLst/>
          </a:prstGeom>
        </p:spPr>
      </p:pic>
      <p:pic>
        <p:nvPicPr>
          <p:cNvPr id="38" name="Bildobjekt 37" descr="En bild som visar text&#10;&#10;Automatiskt genererad beskrivning">
            <a:extLst>
              <a:ext uri="{FF2B5EF4-FFF2-40B4-BE49-F238E27FC236}">
                <a16:creationId xmlns:a16="http://schemas.microsoft.com/office/drawing/2014/main" id="{42A3EAF3-E5C3-35BE-23E9-6D8281CEC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077" y="4564923"/>
            <a:ext cx="1153616" cy="262321"/>
          </a:xfrm>
          <a:prstGeom prst="rect">
            <a:avLst/>
          </a:prstGeom>
        </p:spPr>
      </p:pic>
      <p:pic>
        <p:nvPicPr>
          <p:cNvPr id="45" name="Bildobjekt 44" descr="En bild som visar text&#10;&#10;Automatiskt genererad beskrivning">
            <a:extLst>
              <a:ext uri="{FF2B5EF4-FFF2-40B4-BE49-F238E27FC236}">
                <a16:creationId xmlns:a16="http://schemas.microsoft.com/office/drawing/2014/main" id="{777A85BB-2974-E3B3-4C1B-A78EE5BBEC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0341" y="4972817"/>
            <a:ext cx="1153616" cy="262321"/>
          </a:xfrm>
          <a:prstGeom prst="rect">
            <a:avLst/>
          </a:prstGeom>
        </p:spPr>
      </p:pic>
      <p:sp>
        <p:nvSpPr>
          <p:cNvPr id="2" name="Pil: upp-ned 1">
            <a:extLst>
              <a:ext uri="{FF2B5EF4-FFF2-40B4-BE49-F238E27FC236}">
                <a16:creationId xmlns:a16="http://schemas.microsoft.com/office/drawing/2014/main" id="{DAD122D4-FB0B-2687-B95E-C10E1989A9A9}"/>
              </a:ext>
            </a:extLst>
          </p:cNvPr>
          <p:cNvSpPr/>
          <p:nvPr/>
        </p:nvSpPr>
        <p:spPr>
          <a:xfrm>
            <a:off x="5799704" y="2000451"/>
            <a:ext cx="93029" cy="4329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natur&#10;&#10;Automatiskt genererad beskrivning">
            <a:extLst>
              <a:ext uri="{FF2B5EF4-FFF2-40B4-BE49-F238E27FC236}">
                <a16:creationId xmlns:a16="http://schemas.microsoft.com/office/drawing/2014/main" id="{9276C05C-B917-84DB-132D-8647F4FC88C5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94513" y="5429693"/>
            <a:ext cx="667632" cy="985488"/>
          </a:xfrm>
          <a:prstGeom prst="rect">
            <a:avLst/>
          </a:prstGeom>
          <a:effectLst/>
        </p:spPr>
      </p:pic>
      <p:sp>
        <p:nvSpPr>
          <p:cNvPr id="15" name="Pil: upp-ned 14">
            <a:extLst>
              <a:ext uri="{FF2B5EF4-FFF2-40B4-BE49-F238E27FC236}">
                <a16:creationId xmlns:a16="http://schemas.microsoft.com/office/drawing/2014/main" id="{2394A1CE-6A50-916E-2350-D9C5C5238EA6}"/>
              </a:ext>
            </a:extLst>
          </p:cNvPr>
          <p:cNvSpPr/>
          <p:nvPr/>
        </p:nvSpPr>
        <p:spPr>
          <a:xfrm rot="7803239">
            <a:off x="8494214" y="1532417"/>
            <a:ext cx="98094" cy="288055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Pil: upp-ned 15">
            <a:extLst>
              <a:ext uri="{FF2B5EF4-FFF2-40B4-BE49-F238E27FC236}">
                <a16:creationId xmlns:a16="http://schemas.microsoft.com/office/drawing/2014/main" id="{BF1D7222-A377-33C3-8B34-8782F5AE7D98}"/>
              </a:ext>
            </a:extLst>
          </p:cNvPr>
          <p:cNvSpPr/>
          <p:nvPr/>
        </p:nvSpPr>
        <p:spPr>
          <a:xfrm rot="5400000" flipH="1">
            <a:off x="8777108" y="3878359"/>
            <a:ext cx="117488" cy="1453453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Bildobjekt 12" descr="En bild som visar text, logotyp, emblem, Teckensnitt&#10;&#10;Automatiskt genererad beskrivning">
            <a:extLst>
              <a:ext uri="{FF2B5EF4-FFF2-40B4-BE49-F238E27FC236}">
                <a16:creationId xmlns:a16="http://schemas.microsoft.com/office/drawing/2014/main" id="{058E4C3D-3DCA-E155-9875-6016AFF777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5004" y="3754163"/>
            <a:ext cx="2240378" cy="831545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6192257D-0988-E793-0E6F-C47F05C7588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7051" y="2295039"/>
            <a:ext cx="834090" cy="834090"/>
          </a:xfrm>
          <a:prstGeom prst="rect">
            <a:avLst/>
          </a:prstGeom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096F83F2-5133-0DD6-EB28-B01BAF1EF336}"/>
              </a:ext>
            </a:extLst>
          </p:cNvPr>
          <p:cNvSpPr txBox="1"/>
          <p:nvPr/>
        </p:nvSpPr>
        <p:spPr>
          <a:xfrm>
            <a:off x="5287149" y="2387560"/>
            <a:ext cx="2309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rgbClr val="002060"/>
                </a:solidFill>
                <a:latin typeface="+mj-lt"/>
              </a:rPr>
              <a:t>SVENSKA ISHOCKEYFÖRBUNDET</a:t>
            </a:r>
          </a:p>
        </p:txBody>
      </p: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740F58FA-8B92-7B03-A30D-CF446C8473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77315" y="1481936"/>
            <a:ext cx="1756527" cy="418409"/>
          </a:xfrm>
          <a:prstGeom prst="rect">
            <a:avLst/>
          </a:prstGeom>
        </p:spPr>
      </p:pic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84BCEFE9-10C2-DF7C-25F4-6DDBCD60E74C}"/>
              </a:ext>
            </a:extLst>
          </p:cNvPr>
          <p:cNvSpPr/>
          <p:nvPr/>
        </p:nvSpPr>
        <p:spPr>
          <a:xfrm>
            <a:off x="5950039" y="773820"/>
            <a:ext cx="2036672" cy="4732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staten utbildnings-</a:t>
            </a:r>
          </a:p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departementet</a:t>
            </a:r>
          </a:p>
        </p:txBody>
      </p:sp>
      <p:sp>
        <p:nvSpPr>
          <p:cNvPr id="7" name="Pil: upp-ned 6">
            <a:extLst>
              <a:ext uri="{FF2B5EF4-FFF2-40B4-BE49-F238E27FC236}">
                <a16:creationId xmlns:a16="http://schemas.microsoft.com/office/drawing/2014/main" id="{6BFCDBDF-8726-01C5-2D40-B9A1E072A846}"/>
              </a:ext>
            </a:extLst>
          </p:cNvPr>
          <p:cNvSpPr/>
          <p:nvPr/>
        </p:nvSpPr>
        <p:spPr>
          <a:xfrm flipV="1">
            <a:off x="4909457" y="1350853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il: upp-ned 9">
            <a:extLst>
              <a:ext uri="{FF2B5EF4-FFF2-40B4-BE49-F238E27FC236}">
                <a16:creationId xmlns:a16="http://schemas.microsoft.com/office/drawing/2014/main" id="{3DC8D6BB-DD3E-BB10-B6B9-8CACAAF3B57F}"/>
              </a:ext>
            </a:extLst>
          </p:cNvPr>
          <p:cNvSpPr/>
          <p:nvPr/>
        </p:nvSpPr>
        <p:spPr>
          <a:xfrm>
            <a:off x="5812164" y="3138232"/>
            <a:ext cx="93029" cy="4329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il: upp-ned 10">
            <a:extLst>
              <a:ext uri="{FF2B5EF4-FFF2-40B4-BE49-F238E27FC236}">
                <a16:creationId xmlns:a16="http://schemas.microsoft.com/office/drawing/2014/main" id="{D5D9E275-CE24-12E8-D19A-E0DAD29628B6}"/>
              </a:ext>
            </a:extLst>
          </p:cNvPr>
          <p:cNvSpPr/>
          <p:nvPr/>
        </p:nvSpPr>
        <p:spPr>
          <a:xfrm flipV="1">
            <a:off x="6640284" y="1350849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788ED81E-020D-199A-58F6-DDAE41E448A7}"/>
              </a:ext>
            </a:extLst>
          </p:cNvPr>
          <p:cNvSpPr/>
          <p:nvPr/>
        </p:nvSpPr>
        <p:spPr>
          <a:xfrm>
            <a:off x="3808374" y="785445"/>
            <a:ext cx="2036672" cy="4732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staten kultur-</a:t>
            </a:r>
          </a:p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departementet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59CDFD6C-080B-B203-BD72-6BA243C91A42}"/>
              </a:ext>
            </a:extLst>
          </p:cNvPr>
          <p:cNvSpPr/>
          <p:nvPr/>
        </p:nvSpPr>
        <p:spPr>
          <a:xfrm>
            <a:off x="10612557" y="3720542"/>
            <a:ext cx="1016818" cy="3972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Regionen</a:t>
            </a: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FAE36577-B050-B6FE-D366-01C2CE55AC1A}"/>
              </a:ext>
            </a:extLst>
          </p:cNvPr>
          <p:cNvSpPr/>
          <p:nvPr/>
        </p:nvSpPr>
        <p:spPr>
          <a:xfrm>
            <a:off x="10996119" y="4266554"/>
            <a:ext cx="1016818" cy="3972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latin typeface="Calibri" panose="020F0502020204030204" pitchFamily="34" charset="0"/>
                <a:cs typeface="Calibri" panose="020F0502020204030204" pitchFamily="34" charset="0"/>
              </a:rPr>
              <a:t>Kommun</a:t>
            </a:r>
          </a:p>
        </p:txBody>
      </p:sp>
      <p:sp>
        <p:nvSpPr>
          <p:cNvPr id="21" name="Pil: upp-ned 20">
            <a:extLst>
              <a:ext uri="{FF2B5EF4-FFF2-40B4-BE49-F238E27FC236}">
                <a16:creationId xmlns:a16="http://schemas.microsoft.com/office/drawing/2014/main" id="{AA068748-55CB-F018-FBB5-5773E2142B8D}"/>
              </a:ext>
            </a:extLst>
          </p:cNvPr>
          <p:cNvSpPr/>
          <p:nvPr/>
        </p:nvSpPr>
        <p:spPr>
          <a:xfrm rot="5400000" flipV="1">
            <a:off x="10708061" y="4496711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il: upp-ned 21">
            <a:extLst>
              <a:ext uri="{FF2B5EF4-FFF2-40B4-BE49-F238E27FC236}">
                <a16:creationId xmlns:a16="http://schemas.microsoft.com/office/drawing/2014/main" id="{369F2031-9532-591A-041F-73A9AB5D092E}"/>
              </a:ext>
            </a:extLst>
          </p:cNvPr>
          <p:cNvSpPr/>
          <p:nvPr/>
        </p:nvSpPr>
        <p:spPr>
          <a:xfrm rot="4039894" flipH="1" flipV="1">
            <a:off x="8831851" y="4511407"/>
            <a:ext cx="85717" cy="978391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6" name="Picture 2" descr="Sveriges Olympiska Kommitté - Sveriges Olympiska Kommitté">
            <a:extLst>
              <a:ext uri="{FF2B5EF4-FFF2-40B4-BE49-F238E27FC236}">
                <a16:creationId xmlns:a16="http://schemas.microsoft.com/office/drawing/2014/main" id="{91020B27-0181-BFEE-823E-882F345E86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6" t="15925" r="31804" b="16065"/>
          <a:stretch/>
        </p:blipFill>
        <p:spPr bwMode="auto">
          <a:xfrm>
            <a:off x="3283953" y="2016663"/>
            <a:ext cx="1063531" cy="78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Pil: upp-ned 22">
            <a:extLst>
              <a:ext uri="{FF2B5EF4-FFF2-40B4-BE49-F238E27FC236}">
                <a16:creationId xmlns:a16="http://schemas.microsoft.com/office/drawing/2014/main" id="{0CAFAC78-3803-4970-2BEB-B335C2B48A05}"/>
              </a:ext>
            </a:extLst>
          </p:cNvPr>
          <p:cNvSpPr/>
          <p:nvPr/>
        </p:nvSpPr>
        <p:spPr>
          <a:xfrm rot="2961461" flipV="1">
            <a:off x="4307798" y="1996709"/>
            <a:ext cx="76200" cy="166887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71D5183-0EAF-FAFA-90B7-D87C243F6730}"/>
              </a:ext>
            </a:extLst>
          </p:cNvPr>
          <p:cNvSpPr txBox="1"/>
          <p:nvPr/>
        </p:nvSpPr>
        <p:spPr>
          <a:xfrm>
            <a:off x="462157" y="767810"/>
            <a:ext cx="2261411" cy="7386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Statsbidrag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Idrottsstöd till RF</a:t>
            </a:r>
          </a:p>
          <a:p>
            <a:r>
              <a:rPr lang="sv-SE" sz="1400"/>
              <a:t>Folkbildning till SISU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6904414A-3D25-B101-F079-08BC72EC52E1}"/>
              </a:ext>
            </a:extLst>
          </p:cNvPr>
          <p:cNvSpPr txBox="1"/>
          <p:nvPr/>
        </p:nvSpPr>
        <p:spPr>
          <a:xfrm>
            <a:off x="452345" y="1601563"/>
            <a:ext cx="2261411" cy="11695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RF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SF stöd</a:t>
            </a:r>
          </a:p>
          <a:p>
            <a:r>
              <a:rPr lang="sv-SE" sz="1400"/>
              <a:t>Elitstöd till SOK</a:t>
            </a:r>
          </a:p>
          <a:p>
            <a:r>
              <a:rPr lang="sv-SE" sz="1400"/>
              <a:t>Statligt </a:t>
            </a:r>
            <a:r>
              <a:rPr lang="sv-SE" sz="1400" err="1"/>
              <a:t>Lokstöd</a:t>
            </a:r>
            <a:r>
              <a:rPr lang="sv-SE" sz="1400"/>
              <a:t> till IF</a:t>
            </a:r>
          </a:p>
          <a:p>
            <a:r>
              <a:rPr lang="sv-SE" sz="1400"/>
              <a:t>Distriktstöd till RF-SISU 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9315F01B-EE2E-05CA-F767-2A4380EA043D}"/>
              </a:ext>
            </a:extLst>
          </p:cNvPr>
          <p:cNvSpPr txBox="1"/>
          <p:nvPr/>
        </p:nvSpPr>
        <p:spPr>
          <a:xfrm>
            <a:off x="9639061" y="1407335"/>
            <a:ext cx="2261411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SISU </a:t>
            </a:r>
            <a:r>
              <a:rPr lang="sv-SE" sz="1400" b="1" u="sng" err="1"/>
              <a:t>RIks</a:t>
            </a:r>
            <a:br>
              <a:rPr lang="sv-SE" sz="1400"/>
            </a:br>
            <a:r>
              <a:rPr lang="sv-SE" sz="1400"/>
              <a:t>Folkbildningsstöd RF-SISU 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7B9D7655-2ABE-31A8-62BC-F62E0F1F6924}"/>
              </a:ext>
            </a:extLst>
          </p:cNvPr>
          <p:cNvSpPr txBox="1"/>
          <p:nvPr/>
        </p:nvSpPr>
        <p:spPr>
          <a:xfrm>
            <a:off x="435871" y="3687333"/>
            <a:ext cx="2261411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SIF</a:t>
            </a:r>
            <a:r>
              <a:rPr lang="sv-SE" sz="1400"/>
              <a:t> </a:t>
            </a:r>
            <a:br>
              <a:rPr lang="sv-SE" sz="1400"/>
            </a:br>
            <a:r>
              <a:rPr lang="sv-SE" sz="1400"/>
              <a:t>Distriktsstöd till SDF</a:t>
            </a:r>
          </a:p>
          <a:p>
            <a:r>
              <a:rPr lang="sv-SE" sz="1400"/>
              <a:t>Regionstöd till </a:t>
            </a:r>
            <a:r>
              <a:rPr lang="sv-SE" sz="1400" err="1"/>
              <a:t>Regionförb</a:t>
            </a:r>
            <a:r>
              <a:rPr lang="sv-SE" sz="1400"/>
              <a:t>.</a:t>
            </a:r>
          </a:p>
          <a:p>
            <a:r>
              <a:rPr lang="sv-SE" sz="1400"/>
              <a:t>Projektstöd till IF 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3C52BB8-AB11-9727-6CDC-C6483E4D11A2}"/>
              </a:ext>
            </a:extLst>
          </p:cNvPr>
          <p:cNvSpPr txBox="1"/>
          <p:nvPr/>
        </p:nvSpPr>
        <p:spPr>
          <a:xfrm>
            <a:off x="9677268" y="2915847"/>
            <a:ext cx="2261411" cy="5232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Regionen</a:t>
            </a:r>
            <a:br>
              <a:rPr lang="sv-SE" sz="1400"/>
            </a:br>
            <a:r>
              <a:rPr lang="sv-SE" sz="1400"/>
              <a:t>Folkbildningsstöd RF-SISU 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C1BB3F2-CEE3-7DC5-0714-A5773EA64E5E}"/>
              </a:ext>
            </a:extLst>
          </p:cNvPr>
          <p:cNvSpPr txBox="1"/>
          <p:nvPr/>
        </p:nvSpPr>
        <p:spPr>
          <a:xfrm>
            <a:off x="9751526" y="4999083"/>
            <a:ext cx="2261411" cy="11695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Kommunen</a:t>
            </a:r>
            <a:br>
              <a:rPr lang="sv-SE" sz="1400"/>
            </a:br>
            <a:r>
              <a:rPr lang="sv-SE" sz="1400"/>
              <a:t>Folkbildningsstöd RF-SISU</a:t>
            </a:r>
          </a:p>
          <a:p>
            <a:r>
              <a:rPr lang="sv-SE" sz="1400" err="1"/>
              <a:t>Lokstöd</a:t>
            </a:r>
            <a:r>
              <a:rPr lang="sv-SE" sz="1400"/>
              <a:t> till IF</a:t>
            </a:r>
          </a:p>
          <a:p>
            <a:r>
              <a:rPr lang="sv-SE" sz="1400"/>
              <a:t>Ev. arrangemang, anläggning stöd  mm till IF</a:t>
            </a:r>
          </a:p>
        </p:txBody>
      </p:sp>
      <p:sp>
        <p:nvSpPr>
          <p:cNvPr id="39" name="Pil: upp-ned 38">
            <a:extLst>
              <a:ext uri="{FF2B5EF4-FFF2-40B4-BE49-F238E27FC236}">
                <a16:creationId xmlns:a16="http://schemas.microsoft.com/office/drawing/2014/main" id="{497296B6-72E8-2F06-633C-89CE73595941}"/>
              </a:ext>
            </a:extLst>
          </p:cNvPr>
          <p:cNvSpPr/>
          <p:nvPr/>
        </p:nvSpPr>
        <p:spPr>
          <a:xfrm rot="3668534" flipH="1" flipV="1">
            <a:off x="10600543" y="4137598"/>
            <a:ext cx="89896" cy="255741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2AF1667B-907B-AD5C-B396-F66D5517E73F}"/>
              </a:ext>
            </a:extLst>
          </p:cNvPr>
          <p:cNvSpPr txBox="1"/>
          <p:nvPr/>
        </p:nvSpPr>
        <p:spPr>
          <a:xfrm>
            <a:off x="7301168" y="5370550"/>
            <a:ext cx="2261411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u="sng"/>
              <a:t>RF-SISU distrikt</a:t>
            </a:r>
            <a:br>
              <a:rPr lang="sv-SE" sz="1400"/>
            </a:br>
            <a:r>
              <a:rPr lang="sv-SE" sz="1400"/>
              <a:t>SDF bidrag</a:t>
            </a:r>
          </a:p>
          <a:p>
            <a:r>
              <a:rPr lang="sv-SE" sz="1400"/>
              <a:t>Folkbildningsstöd till IF</a:t>
            </a:r>
          </a:p>
          <a:p>
            <a:r>
              <a:rPr lang="sv-SE" sz="1400"/>
              <a:t>Projektstöd till IF</a:t>
            </a:r>
          </a:p>
        </p:txBody>
      </p:sp>
    </p:spTree>
    <p:extLst>
      <p:ext uri="{BB962C8B-B14F-4D97-AF65-F5344CB8AC3E}">
        <p14:creationId xmlns:p14="http://schemas.microsoft.com/office/powerpoint/2010/main" val="7280448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274C189-1C9B-879F-07BE-8F78EC8CB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pPr/>
              <a:t>5</a:t>
            </a:fld>
            <a:endParaRPr lang="sv-SE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C6053F9E-1B57-32A8-C3C1-E505B4CA7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426" y="806733"/>
            <a:ext cx="3010172" cy="56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D0BD47E-B26C-25BA-E212-E8D0AE94B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Introduktion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2C04B40B-600C-3161-7541-5FED1614B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49" y="2519882"/>
            <a:ext cx="2091688" cy="83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3A45535D-D9FB-19E9-3E49-6385E187267D}"/>
              </a:ext>
            </a:extLst>
          </p:cNvPr>
          <p:cNvSpPr txBox="1"/>
          <p:nvPr/>
        </p:nvSpPr>
        <p:spPr>
          <a:xfrm>
            <a:off x="460172" y="3551335"/>
            <a:ext cx="321572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/>
              <a:t>Special Distrikts</a:t>
            </a:r>
            <a:br>
              <a:rPr lang="sv-SE" sz="1600"/>
            </a:br>
            <a:r>
              <a:rPr lang="sv-SE" sz="1600"/>
              <a:t>Idrottsförbund = SDF</a:t>
            </a:r>
          </a:p>
          <a:p>
            <a:br>
              <a:rPr lang="sv-SE" sz="800"/>
            </a:br>
            <a:r>
              <a:rPr lang="sv-SE" sz="1600"/>
              <a:t>Blekinge Ishockeyförbund</a:t>
            </a:r>
          </a:p>
          <a:p>
            <a:r>
              <a:rPr lang="sv-SE" sz="1600"/>
              <a:t>Bohusläns Dal IF</a:t>
            </a:r>
          </a:p>
          <a:p>
            <a:r>
              <a:rPr lang="sv-SE" sz="1600"/>
              <a:t>Göteborg IF</a:t>
            </a:r>
          </a:p>
          <a:p>
            <a:r>
              <a:rPr lang="sv-SE" sz="1600"/>
              <a:t>Skåne IF</a:t>
            </a:r>
          </a:p>
          <a:p>
            <a:r>
              <a:rPr lang="sv-SE" sz="1600"/>
              <a:t>Småland IF</a:t>
            </a:r>
          </a:p>
          <a:p>
            <a:r>
              <a:rPr lang="sv-SE" sz="1600" err="1"/>
              <a:t>Västragötaland</a:t>
            </a:r>
            <a:r>
              <a:rPr lang="sv-SE" sz="1600"/>
              <a:t> IF</a:t>
            </a:r>
          </a:p>
          <a:p>
            <a:r>
              <a:rPr lang="sv-SE" sz="1600" err="1"/>
              <a:t>Östergötaland</a:t>
            </a:r>
            <a:r>
              <a:rPr lang="sv-SE" sz="1600"/>
              <a:t> IF</a:t>
            </a:r>
          </a:p>
          <a:p>
            <a:endParaRPr lang="sv-SE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6416F98-3DA9-A3AB-44DA-EB51159D2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105" y="2517368"/>
            <a:ext cx="2048554" cy="81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ruta 19">
            <a:extLst>
              <a:ext uri="{FF2B5EF4-FFF2-40B4-BE49-F238E27FC236}">
                <a16:creationId xmlns:a16="http://schemas.microsoft.com/office/drawing/2014/main" id="{C6783A98-A569-5E8B-3E94-76B47AD78BEF}"/>
              </a:ext>
            </a:extLst>
          </p:cNvPr>
          <p:cNvSpPr txBox="1"/>
          <p:nvPr/>
        </p:nvSpPr>
        <p:spPr>
          <a:xfrm>
            <a:off x="3318491" y="3506209"/>
            <a:ext cx="32157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/>
              <a:t>Special Distrikts </a:t>
            </a:r>
            <a:br>
              <a:rPr lang="sv-SE" sz="1600"/>
            </a:br>
            <a:r>
              <a:rPr lang="sv-SE" sz="1600"/>
              <a:t>Idrottsförbund = SDF</a:t>
            </a:r>
          </a:p>
          <a:p>
            <a:br>
              <a:rPr lang="sv-SE" sz="800"/>
            </a:br>
            <a:r>
              <a:rPr lang="sv-SE" sz="1600"/>
              <a:t>Stockholm Ishockeyförbund</a:t>
            </a:r>
          </a:p>
          <a:p>
            <a:r>
              <a:rPr lang="sv-SE" sz="1600"/>
              <a:t>Gotland IF</a:t>
            </a:r>
          </a:p>
          <a:p>
            <a:r>
              <a:rPr lang="sv-SE" sz="1600"/>
              <a:t>Uppland IF</a:t>
            </a:r>
          </a:p>
          <a:p>
            <a:r>
              <a:rPr lang="sv-SE" sz="1600"/>
              <a:t>Södermanland IF</a:t>
            </a:r>
          </a:p>
        </p:txBody>
      </p:sp>
      <p:pic>
        <p:nvPicPr>
          <p:cNvPr id="24" name="Bildobjekt 23" descr="En bild som visar text, logotyp, emblem, Teckensnitt&#10;&#10;Automatiskt genererad beskrivning">
            <a:extLst>
              <a:ext uri="{FF2B5EF4-FFF2-40B4-BE49-F238E27FC236}">
                <a16:creationId xmlns:a16="http://schemas.microsoft.com/office/drawing/2014/main" id="{6D623726-39BF-DFA8-DCF0-232D39CF1B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5718" y="2532702"/>
            <a:ext cx="2113844" cy="784580"/>
          </a:xfrm>
          <a:prstGeom prst="rect">
            <a:avLst/>
          </a:prstGeom>
        </p:spPr>
      </p:pic>
      <p:sp>
        <p:nvSpPr>
          <p:cNvPr id="28" name="textruta 27">
            <a:extLst>
              <a:ext uri="{FF2B5EF4-FFF2-40B4-BE49-F238E27FC236}">
                <a16:creationId xmlns:a16="http://schemas.microsoft.com/office/drawing/2014/main" id="{6B065ED4-6C53-E086-C7DA-D047D4DA6241}"/>
              </a:ext>
            </a:extLst>
          </p:cNvPr>
          <p:cNvSpPr txBox="1"/>
          <p:nvPr/>
        </p:nvSpPr>
        <p:spPr>
          <a:xfrm>
            <a:off x="9577647" y="3602899"/>
            <a:ext cx="30965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/>
              <a:t>Special Distrikts </a:t>
            </a:r>
            <a:br>
              <a:rPr lang="sv-SE" sz="1600"/>
            </a:br>
            <a:r>
              <a:rPr lang="sv-SE" sz="1600"/>
              <a:t>Idrottsförbund= SDF</a:t>
            </a:r>
          </a:p>
          <a:p>
            <a:br>
              <a:rPr lang="sv-SE" sz="1600"/>
            </a:br>
            <a:r>
              <a:rPr lang="sv-SE" sz="1600"/>
              <a:t>Medelpad Ishockeyförbund</a:t>
            </a:r>
          </a:p>
          <a:p>
            <a:r>
              <a:rPr lang="sv-SE" sz="1600"/>
              <a:t>Västerbotten IF</a:t>
            </a:r>
          </a:p>
          <a:p>
            <a:r>
              <a:rPr lang="sv-SE" sz="1600"/>
              <a:t>Ångermanland IF</a:t>
            </a:r>
          </a:p>
          <a:p>
            <a:r>
              <a:rPr lang="sv-SE" sz="1600"/>
              <a:t>Norrbotten IF</a:t>
            </a:r>
          </a:p>
          <a:p>
            <a:r>
              <a:rPr lang="sv-SE" sz="1600"/>
              <a:t>Jämtland/Härjedalen IF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A9E2272-0C5D-FFD5-0BC8-185F06D15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61" y="2532702"/>
            <a:ext cx="2113844" cy="80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ruta 30">
            <a:extLst>
              <a:ext uri="{FF2B5EF4-FFF2-40B4-BE49-F238E27FC236}">
                <a16:creationId xmlns:a16="http://schemas.microsoft.com/office/drawing/2014/main" id="{51058200-E8A0-8326-ED01-8ECFAF1709F0}"/>
              </a:ext>
            </a:extLst>
          </p:cNvPr>
          <p:cNvSpPr txBox="1"/>
          <p:nvPr/>
        </p:nvSpPr>
        <p:spPr>
          <a:xfrm>
            <a:off x="6526172" y="3521722"/>
            <a:ext cx="309650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/>
              <a:t>Special Distrikts </a:t>
            </a:r>
            <a:br>
              <a:rPr lang="sv-SE" sz="1600"/>
            </a:br>
            <a:r>
              <a:rPr lang="sv-SE" sz="1600"/>
              <a:t>Idrottsförbund = SDF</a:t>
            </a:r>
          </a:p>
          <a:p>
            <a:br>
              <a:rPr lang="sv-SE" sz="800"/>
            </a:br>
            <a:r>
              <a:rPr lang="sv-SE" sz="1600"/>
              <a:t>Dalarna Ishockeyförbund</a:t>
            </a:r>
          </a:p>
          <a:p>
            <a:r>
              <a:rPr lang="sv-SE" sz="1600"/>
              <a:t>Gästrikland IF</a:t>
            </a:r>
          </a:p>
          <a:p>
            <a:r>
              <a:rPr lang="sv-SE" sz="1600"/>
              <a:t>Hälsingland IF</a:t>
            </a:r>
          </a:p>
          <a:p>
            <a:r>
              <a:rPr lang="sv-SE" sz="1600"/>
              <a:t>Värmland IF</a:t>
            </a:r>
          </a:p>
          <a:p>
            <a:r>
              <a:rPr lang="sv-SE" sz="1600"/>
              <a:t>Västmanland IF</a:t>
            </a:r>
          </a:p>
          <a:p>
            <a:r>
              <a:rPr lang="sv-SE" sz="1600"/>
              <a:t>Örebro IF</a:t>
            </a:r>
          </a:p>
        </p:txBody>
      </p:sp>
      <p:pic>
        <p:nvPicPr>
          <p:cNvPr id="35" name="Bildobjekt 34">
            <a:extLst>
              <a:ext uri="{FF2B5EF4-FFF2-40B4-BE49-F238E27FC236}">
                <a16:creationId xmlns:a16="http://schemas.microsoft.com/office/drawing/2014/main" id="{B7F47691-7932-1E6E-611C-3B7C1EDFBF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3579" y="747781"/>
            <a:ext cx="2842844" cy="677172"/>
          </a:xfrm>
          <a:prstGeom prst="rect">
            <a:avLst/>
          </a:prstGeom>
        </p:spPr>
      </p:pic>
      <p:sp>
        <p:nvSpPr>
          <p:cNvPr id="36" name="textruta 35">
            <a:extLst>
              <a:ext uri="{FF2B5EF4-FFF2-40B4-BE49-F238E27FC236}">
                <a16:creationId xmlns:a16="http://schemas.microsoft.com/office/drawing/2014/main" id="{8D1BE323-9F7A-7E58-A4F2-DD0D31C34E40}"/>
              </a:ext>
            </a:extLst>
          </p:cNvPr>
          <p:cNvSpPr txBox="1"/>
          <p:nvPr/>
        </p:nvSpPr>
        <p:spPr>
          <a:xfrm>
            <a:off x="9846456" y="6082770"/>
            <a:ext cx="1556295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sv-SE">
                <a:solidFill>
                  <a:schemeClr val="bg1"/>
                </a:solidFill>
              </a:rPr>
              <a:t>95 föreningar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626DBEAB-5C3C-C528-A9E9-86BA9676CCC1}"/>
              </a:ext>
            </a:extLst>
          </p:cNvPr>
          <p:cNvSpPr txBox="1"/>
          <p:nvPr/>
        </p:nvSpPr>
        <p:spPr>
          <a:xfrm>
            <a:off x="3469596" y="6075103"/>
            <a:ext cx="1794943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sv-SE">
                <a:solidFill>
                  <a:schemeClr val="bg1"/>
                </a:solidFill>
              </a:rPr>
              <a:t>110 föreningar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6EDAEF9F-28C4-B042-0C0C-B26896FE42D3}"/>
              </a:ext>
            </a:extLst>
          </p:cNvPr>
          <p:cNvSpPr txBox="1"/>
          <p:nvPr/>
        </p:nvSpPr>
        <p:spPr>
          <a:xfrm>
            <a:off x="6526172" y="6095905"/>
            <a:ext cx="1556295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sv-SE">
                <a:solidFill>
                  <a:schemeClr val="bg1"/>
                </a:solidFill>
              </a:rPr>
              <a:t>95 föreningar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1DCFA121-8F45-942B-B3E5-627F42A4519C}"/>
              </a:ext>
            </a:extLst>
          </p:cNvPr>
          <p:cNvSpPr txBox="1"/>
          <p:nvPr/>
        </p:nvSpPr>
        <p:spPr>
          <a:xfrm>
            <a:off x="507356" y="6095905"/>
            <a:ext cx="1794943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sv-SE">
                <a:solidFill>
                  <a:schemeClr val="bg1"/>
                </a:solidFill>
              </a:rPr>
              <a:t>136 föreningar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9F2E5CE-19AE-BAEC-601E-96E9214EC99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617" y="1600459"/>
            <a:ext cx="834090" cy="83409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6D59352-55F6-B0DF-A4CC-C084A79CB314}"/>
              </a:ext>
            </a:extLst>
          </p:cNvPr>
          <p:cNvSpPr txBox="1"/>
          <p:nvPr/>
        </p:nvSpPr>
        <p:spPr>
          <a:xfrm>
            <a:off x="5498707" y="1825206"/>
            <a:ext cx="3458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chemeClr val="accent1">
                    <a:lumMod val="50000"/>
                  </a:schemeClr>
                </a:solidFill>
                <a:latin typeface="+mj-lt"/>
              </a:rPr>
              <a:t>SVENSKA ISHOCKEYFÖRBUNDET</a:t>
            </a: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1217EFB3-85E4-7E7D-6D7A-55F3E2D510B9}"/>
              </a:ext>
            </a:extLst>
          </p:cNvPr>
          <p:cNvCxnSpPr/>
          <p:nvPr/>
        </p:nvCxnSpPr>
        <p:spPr>
          <a:xfrm>
            <a:off x="3009433" y="2907837"/>
            <a:ext cx="0" cy="324813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7BD122DB-DBC4-A3AB-CDBB-88CA39CD9C73}"/>
              </a:ext>
            </a:extLst>
          </p:cNvPr>
          <p:cNvCxnSpPr/>
          <p:nvPr/>
        </p:nvCxnSpPr>
        <p:spPr>
          <a:xfrm>
            <a:off x="6096000" y="2826967"/>
            <a:ext cx="0" cy="324813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1C26A7D5-00D3-F7CD-A9F7-5009AE01F601}"/>
              </a:ext>
            </a:extLst>
          </p:cNvPr>
          <p:cNvCxnSpPr/>
          <p:nvPr/>
        </p:nvCxnSpPr>
        <p:spPr>
          <a:xfrm>
            <a:off x="9311899" y="2728526"/>
            <a:ext cx="0" cy="324813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551F3260-0247-306E-4BC5-68A4D6BBB787}"/>
              </a:ext>
            </a:extLst>
          </p:cNvPr>
          <p:cNvCxnSpPr>
            <a:cxnSpLocks/>
          </p:cNvCxnSpPr>
          <p:nvPr/>
        </p:nvCxnSpPr>
        <p:spPr>
          <a:xfrm>
            <a:off x="989060" y="1600459"/>
            <a:ext cx="1013684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64F62208-07D7-3D6D-12AC-14D7D32C01FF}"/>
              </a:ext>
            </a:extLst>
          </p:cNvPr>
          <p:cNvCxnSpPr>
            <a:cxnSpLocks/>
          </p:cNvCxnSpPr>
          <p:nvPr/>
        </p:nvCxnSpPr>
        <p:spPr>
          <a:xfrm>
            <a:off x="989060" y="2434549"/>
            <a:ext cx="1013684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Rak koppling 1">
            <a:extLst>
              <a:ext uri="{FF2B5EF4-FFF2-40B4-BE49-F238E27FC236}">
                <a16:creationId xmlns:a16="http://schemas.microsoft.com/office/drawing/2014/main" id="{0ACD9392-B684-1E75-E321-D19981AA1AED}"/>
              </a:ext>
            </a:extLst>
          </p:cNvPr>
          <p:cNvCxnSpPr>
            <a:cxnSpLocks/>
          </p:cNvCxnSpPr>
          <p:nvPr/>
        </p:nvCxnSpPr>
        <p:spPr>
          <a:xfrm flipV="1">
            <a:off x="330341" y="3345867"/>
            <a:ext cx="2517823" cy="1167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07B21F0E-DFDE-EC65-817F-6EFEFAC97A11}"/>
              </a:ext>
            </a:extLst>
          </p:cNvPr>
          <p:cNvCxnSpPr>
            <a:cxnSpLocks/>
          </p:cNvCxnSpPr>
          <p:nvPr/>
        </p:nvCxnSpPr>
        <p:spPr>
          <a:xfrm flipV="1">
            <a:off x="3286376" y="3353971"/>
            <a:ext cx="2565805" cy="12032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98100D2C-59A2-6C6D-E5F9-D36EFA1020FF}"/>
              </a:ext>
            </a:extLst>
          </p:cNvPr>
          <p:cNvCxnSpPr>
            <a:cxnSpLocks/>
          </p:cNvCxnSpPr>
          <p:nvPr/>
        </p:nvCxnSpPr>
        <p:spPr>
          <a:xfrm>
            <a:off x="6363468" y="3366603"/>
            <a:ext cx="270461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A30EB2BD-3C94-B6EE-D401-CE961DCF546F}"/>
              </a:ext>
            </a:extLst>
          </p:cNvPr>
          <p:cNvCxnSpPr>
            <a:cxnSpLocks/>
          </p:cNvCxnSpPr>
          <p:nvPr/>
        </p:nvCxnSpPr>
        <p:spPr>
          <a:xfrm flipV="1">
            <a:off x="9640808" y="3397060"/>
            <a:ext cx="2152638" cy="139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9987747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98BA3C47-74D6-1993-FE2D-0795B5282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6190AA19-81E9-DA4A-4A41-3B0C206B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6</a:t>
            </a:fld>
            <a:endParaRPr lang="sv-SE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026BA1-6348-607B-4F40-92E38E7FE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87" y="1139198"/>
            <a:ext cx="3010172" cy="56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8F92CEA-5D41-9832-F9A6-60E971CC32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060" y="3885622"/>
            <a:ext cx="2864425" cy="682313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BCB8D67-7114-718D-EB70-70254C9CFCF0}"/>
              </a:ext>
            </a:extLst>
          </p:cNvPr>
          <p:cNvSpPr txBox="1"/>
          <p:nvPr/>
        </p:nvSpPr>
        <p:spPr>
          <a:xfrm>
            <a:off x="3986370" y="3754880"/>
            <a:ext cx="76120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0" i="0">
                <a:solidFill>
                  <a:srgbClr val="000000"/>
                </a:solidFill>
                <a:effectLst/>
              </a:rPr>
              <a:t>SISU Idrottsutbildarna är idrottens studie- och utbildningsorganisation som ska utbilda och utveckla idrotten. RF och SISU Idrottsutbildarna har olika roller men kompletterar och stödjer varandra i det dagliga arbete med idrottens utveckling. Organisationerna har också gemensamt kansli. </a:t>
            </a:r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EDF6A87E-3775-C0A0-9155-CBEA25A1EE34}"/>
              </a:ext>
            </a:extLst>
          </p:cNvPr>
          <p:cNvSpPr txBox="1"/>
          <p:nvPr/>
        </p:nvSpPr>
        <p:spPr>
          <a:xfrm>
            <a:off x="3986370" y="746301"/>
            <a:ext cx="788533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b="0" i="0">
                <a:solidFill>
                  <a:srgbClr val="000000"/>
                </a:solidFill>
                <a:effectLst/>
              </a:rPr>
              <a:t>Riksidrottsförbundet består av 72 Specialidrottsförbund.</a:t>
            </a:r>
            <a:br>
              <a:rPr lang="sv-SE" b="0" i="0">
                <a:solidFill>
                  <a:srgbClr val="000000"/>
                </a:solidFill>
                <a:effectLst/>
              </a:rPr>
            </a:br>
            <a:r>
              <a:rPr lang="sv-SE" b="0" i="0">
                <a:solidFill>
                  <a:srgbClr val="000000"/>
                </a:solidFill>
                <a:effectLst/>
              </a:rPr>
              <a:t>RF ska stödja den idrottsliga utvecklingen och kunskapsutvecklingen i SF i linje med idrottsrörelsens strategi och mål. Vi ska ge service och stöd till SF.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0" i="0">
                <a:solidFill>
                  <a:srgbClr val="000000"/>
                </a:solidFill>
                <a:effectLst/>
              </a:rPr>
              <a:t>Företräda idrottsrörelsen och leda det intressepolitiska arbete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0" i="0">
                <a:solidFill>
                  <a:srgbClr val="000000"/>
                </a:solidFill>
                <a:effectLst/>
              </a:rPr>
              <a:t>Samordna idrottsrörelsens internationella arbete.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0" i="0">
                <a:solidFill>
                  <a:srgbClr val="000000"/>
                </a:solidFill>
                <a:effectLst/>
              </a:rPr>
              <a:t>Samordna arbetet kring idrottsrörelsens värdegrundsfrågor.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0" i="0">
                <a:solidFill>
                  <a:srgbClr val="000000"/>
                </a:solidFill>
                <a:effectLst/>
              </a:rPr>
              <a:t>Fördela och följa upp statens anslag till idrottsrörelsen utifrån regeringens riktlinjer och i linje med idrottsrörelsens strategi och mål.</a:t>
            </a:r>
            <a:br>
              <a:rPr lang="sv-SE" b="0" i="0">
                <a:solidFill>
                  <a:srgbClr val="000000"/>
                </a:solidFill>
                <a:effectLst/>
                <a:latin typeface="proxima-nova"/>
              </a:rPr>
            </a:br>
            <a:endParaRPr lang="sv-SE" b="0" i="0">
              <a:solidFill>
                <a:srgbClr val="000000"/>
              </a:solidFill>
              <a:effectLst/>
              <a:latin typeface="proxima-nova"/>
            </a:endParaRPr>
          </a:p>
          <a:p>
            <a:pPr algn="l"/>
            <a:r>
              <a:rPr lang="sv-SE" b="0" i="0">
                <a:solidFill>
                  <a:srgbClr val="000000"/>
                </a:solidFill>
                <a:effectLst/>
                <a:latin typeface="proxima-nova"/>
                <a:hlinkClick r:id="rId5"/>
              </a:rPr>
              <a:t>https://www.rf.se/om-riksidrottsforbundet/idrottsrorelsens-styrande-dokument</a:t>
            </a:r>
            <a:endParaRPr lang="sv-SE">
              <a:solidFill>
                <a:srgbClr val="000000"/>
              </a:solidFill>
              <a:latin typeface="proxima-nova"/>
            </a:endParaRPr>
          </a:p>
          <a:p>
            <a:pPr algn="l"/>
            <a:endParaRPr lang="sv-SE" b="0" i="0">
              <a:solidFill>
                <a:srgbClr val="000000"/>
              </a:solidFill>
              <a:effectLst/>
              <a:latin typeface="proxima-nova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9125A0E-D3EF-5C8C-4855-B41F0D519B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4001"/>
          <a:stretch/>
        </p:blipFill>
        <p:spPr>
          <a:xfrm>
            <a:off x="742060" y="5296205"/>
            <a:ext cx="1032362" cy="984236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AAE5AD3-9A4B-F91A-48D2-F7E6D0A10086}"/>
              </a:ext>
            </a:extLst>
          </p:cNvPr>
          <p:cNvSpPr txBox="1"/>
          <p:nvPr/>
        </p:nvSpPr>
        <p:spPr>
          <a:xfrm>
            <a:off x="3986370" y="5256609"/>
            <a:ext cx="76120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>
                <a:solidFill>
                  <a:srgbClr val="000000"/>
                </a:solidFill>
              </a:rPr>
              <a:t>Det finns 19 RF-SISU distrikt som är Riksidrottsförbundet och SISU Idrottsutbildarna regionala organisation. </a:t>
            </a:r>
          </a:p>
          <a:p>
            <a:r>
              <a:rPr lang="sv-SE">
                <a:solidFill>
                  <a:srgbClr val="000000"/>
                </a:solidFill>
              </a:rPr>
              <a:t>Dessa stödjer och samverkar med Regioner, SDF och föreningarna i respektive distrikt. </a:t>
            </a:r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0F52774B-DEE2-DD93-D0D1-4A3F43C76C7F}"/>
              </a:ext>
            </a:extLst>
          </p:cNvPr>
          <p:cNvCxnSpPr>
            <a:cxnSpLocks/>
          </p:cNvCxnSpPr>
          <p:nvPr/>
        </p:nvCxnSpPr>
        <p:spPr>
          <a:xfrm>
            <a:off x="742060" y="3130585"/>
            <a:ext cx="1085631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40E94687-E5FA-FD7E-3795-6692C1DCB667}"/>
              </a:ext>
            </a:extLst>
          </p:cNvPr>
          <p:cNvCxnSpPr>
            <a:cxnSpLocks/>
          </p:cNvCxnSpPr>
          <p:nvPr/>
        </p:nvCxnSpPr>
        <p:spPr>
          <a:xfrm>
            <a:off x="669187" y="5099209"/>
            <a:ext cx="1085631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23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F21A849A-5DDD-9E2C-58DF-114D08FE3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C8805932-8F9C-8CD8-F2CB-602F9947F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B0A55-353B-0141-AD40-F868C66FD585}" type="slidenum">
              <a:rPr lang="sv-SE" smtClean="0"/>
              <a:t>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9F2E5CE-19AE-BAEC-601E-96E9214EC9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56" y="862391"/>
            <a:ext cx="834090" cy="83409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6D59352-55F6-B0DF-A4CC-C084A79CB314}"/>
              </a:ext>
            </a:extLst>
          </p:cNvPr>
          <p:cNvSpPr txBox="1"/>
          <p:nvPr/>
        </p:nvSpPr>
        <p:spPr>
          <a:xfrm>
            <a:off x="1327728" y="1046232"/>
            <a:ext cx="3458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solidFill>
                  <a:schemeClr val="accent1">
                    <a:lumMod val="50000"/>
                  </a:schemeClr>
                </a:solidFill>
                <a:latin typeface="+mj-lt"/>
              </a:rPr>
              <a:t>SVENSKA ISHOCKEYFÖRBUNDET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67E6B32-43A8-7B26-EA9D-39E678E50862}"/>
              </a:ext>
            </a:extLst>
          </p:cNvPr>
          <p:cNvSpPr txBox="1"/>
          <p:nvPr/>
        </p:nvSpPr>
        <p:spPr>
          <a:xfrm>
            <a:off x="633248" y="2118449"/>
            <a:ext cx="107080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Är ett av 72 medlemsförbund i RF, bildades 17 juni 1922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SIF:s styrelse och dess kommittéer fattar beslut och inriktning på verksamheten i Svensk Hockey.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SIF:s styrelsen välj av våra 22 SDF på årsmötet. 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>
                <a:effectLst/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SIF ansvarar via sitt kansli operativt för följande områden: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>
                <a:effectLst/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Kvalitetssäkring och samordning av det arbete som regionförbunden och </a:t>
            </a:r>
            <a:r>
              <a:rPr lang="sv-SE" sz="1800" dirty="0" err="1">
                <a:effectLst/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hockeykontor</a:t>
            </a:r>
            <a:r>
              <a:rPr lang="sv-SE" dirty="0"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 genomför.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A</a:t>
            </a:r>
            <a:r>
              <a:rPr lang="sv-SE" sz="1800" dirty="0">
                <a:effectLst/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nsvar </a:t>
            </a:r>
            <a:r>
              <a:rPr lang="sv-SE" dirty="0"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och </a:t>
            </a:r>
            <a:r>
              <a:rPr lang="sv-SE" sz="1800" dirty="0">
                <a:effectLst/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administration av förbundsserier och dess verksamhet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>
                <a:effectLst/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Ansvar för utvecklingsfrågor för föreningar, domare, tränare och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A</a:t>
            </a:r>
            <a:r>
              <a:rPr lang="sv-SE" sz="1800" dirty="0">
                <a:effectLst/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dministration och genomförande av landslagsverksamheten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Ansvar och genomförande av</a:t>
            </a:r>
            <a:r>
              <a:rPr lang="sv-SE" sz="1800" dirty="0">
                <a:effectLst/>
                <a:latin typeface="Flex 70 Regular" panose="020B0604020202020204" charset="0"/>
                <a:ea typeface="Flex 70 Regular" panose="020B0604020202020204" charset="0"/>
                <a:cs typeface="Times New Roman" panose="02020603050405020304" pitchFamily="18" charset="0"/>
              </a:rPr>
              <a:t> marknad- och kommunikationsfrågor</a:t>
            </a:r>
            <a:br>
              <a:rPr lang="sv-SE" dirty="0"/>
            </a:br>
            <a:endParaRPr lang="sv-SE" dirty="0"/>
          </a:p>
        </p:txBody>
      </p:sp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B6C0082F-51DB-1685-5F32-BBEC2A174EA4}"/>
              </a:ext>
            </a:extLst>
          </p:cNvPr>
          <p:cNvCxnSpPr>
            <a:cxnSpLocks/>
          </p:cNvCxnSpPr>
          <p:nvPr/>
        </p:nvCxnSpPr>
        <p:spPr>
          <a:xfrm>
            <a:off x="633248" y="1813211"/>
            <a:ext cx="1099612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0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968</Words>
  <Application>Microsoft Office PowerPoint</Application>
  <PresentationFormat>Bredbild</PresentationFormat>
  <Paragraphs>207</Paragraphs>
  <Slides>7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Flex 70 Regular</vt:lpstr>
      <vt:lpstr>proxima-nova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Sofie Wallin</dc:creator>
  <cp:lastModifiedBy>Sofie Wallin</cp:lastModifiedBy>
  <cp:revision>1</cp:revision>
  <dcterms:created xsi:type="dcterms:W3CDTF">2025-11-06T12:05:20Z</dcterms:created>
  <dcterms:modified xsi:type="dcterms:W3CDTF">2025-11-06T12:06:29Z</dcterms:modified>
</cp:coreProperties>
</file>